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4"/>
  </p:notesMasterIdLst>
  <p:sldIdLst>
    <p:sldId id="256" r:id="rId2"/>
    <p:sldId id="277" r:id="rId3"/>
    <p:sldId id="278" r:id="rId4"/>
    <p:sldId id="283" r:id="rId5"/>
    <p:sldId id="317" r:id="rId6"/>
    <p:sldId id="279" r:id="rId7"/>
    <p:sldId id="280" r:id="rId8"/>
    <p:sldId id="296" r:id="rId9"/>
    <p:sldId id="281" r:id="rId10"/>
    <p:sldId id="282" r:id="rId11"/>
    <p:sldId id="285" r:id="rId12"/>
    <p:sldId id="284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7" r:id="rId24"/>
    <p:sldId id="298" r:id="rId25"/>
    <p:sldId id="316" r:id="rId26"/>
    <p:sldId id="299" r:id="rId27"/>
    <p:sldId id="300" r:id="rId28"/>
    <p:sldId id="301" r:id="rId29"/>
    <p:sldId id="302" r:id="rId30"/>
    <p:sldId id="303" r:id="rId31"/>
    <p:sldId id="304" r:id="rId32"/>
    <p:sldId id="305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8025" autoAdjust="0"/>
    <p:restoredTop sz="94660"/>
  </p:normalViewPr>
  <p:slideViewPr>
    <p:cSldViewPr snapToGrid="0">
      <p:cViewPr>
        <p:scale>
          <a:sx n="80" d="100"/>
          <a:sy n="80" d="100"/>
        </p:scale>
        <p:origin x="-60" y="-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B81F06-11B2-4FB8-83DB-19D499C3415B}" type="datetimeFigureOut">
              <a:rPr lang="en-US" smtClean="0"/>
              <a:pPr/>
              <a:t>4/26/2018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4B6A29-4809-4214-980D-D6D2C06C2A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pPr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pPr/>
              <a:t>4/26/2018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pPr/>
              <a:t>4/26/2018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pPr/>
              <a:t>4/26/2018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pPr/>
              <a:t>4/26/2018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pPr/>
              <a:t>4/26/2018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pPr/>
              <a:t>4/26/2018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pPr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pPr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pPr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pPr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pPr/>
              <a:t>4/26/2018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pPr/>
              <a:t>4/26/2018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pPr/>
              <a:t>4/26/2018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pPr/>
              <a:t>4/26/2018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pPr/>
              <a:t>4/26/2018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pPr/>
              <a:t>4/26/2018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pPr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703540"/>
            <a:ext cx="12192000" cy="2668044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9972" y="2772275"/>
            <a:ext cx="10095978" cy="137307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Metodski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pristupi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u</a:t>
            </a:r>
            <a:r>
              <a:rPr lang="sr-Latn-R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razvoju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samoregulacije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sr-Latn-RS" sz="3400" dirty="0" smtClean="0">
                <a:latin typeface="Arial Black" pitchFamily="34" charset="0"/>
                <a:cs typeface="Aharoni" pitchFamily="2" charset="-79"/>
              </a:rPr>
              <a:t/>
            </a:r>
            <a:br>
              <a:rPr lang="sr-Latn-RS" sz="3400" dirty="0" smtClean="0">
                <a:latin typeface="Arial Black" pitchFamily="34" charset="0"/>
                <a:cs typeface="Aharoni" pitchFamily="2" charset="-79"/>
              </a:rPr>
            </a:b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kod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osoba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sa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intelektualnom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ometeno</a:t>
            </a:r>
            <a:r>
              <a:rPr lang="sr-Latn-RS" sz="3400" dirty="0" smtClean="0">
                <a:latin typeface="Arial Black" pitchFamily="34" charset="0"/>
                <a:cs typeface="Aharoni" pitchFamily="2" charset="-79"/>
              </a:rPr>
              <a:t>šću</a:t>
            </a:r>
            <a:endParaRPr lang="en-US" sz="3400" dirty="0">
              <a:latin typeface="Arial Black" pitchFamily="34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4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Strategije samoregulacije i zadaci odlaganja zadovoljstva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sr-Latn-RS" dirty="0" smtClean="0"/>
              <a:t>Dostupna nagrada koje se treba odreći, kako bi se ostvarila veća dobit (štednja novca).</a:t>
            </a:r>
          </a:p>
          <a:p>
            <a:pPr algn="just">
              <a:buNone/>
            </a:pPr>
            <a:r>
              <a:rPr lang="sr-Latn-RS" dirty="0" smtClean="0"/>
              <a:t> </a:t>
            </a:r>
          </a:p>
          <a:p>
            <a:pPr algn="just">
              <a:buNone/>
            </a:pPr>
            <a:r>
              <a:rPr lang="sr-Latn-RS" dirty="0" smtClean="0"/>
              <a:t>Nedostupna nagrada koju je potrebno vizualizovati i za koju </a:t>
            </a:r>
            <a:r>
              <a:rPr lang="en-US" dirty="0" smtClean="0"/>
              <a:t>je </a:t>
            </a:r>
            <a:r>
              <a:rPr lang="en-US" dirty="0" err="1" smtClean="0"/>
              <a:t>potrebno</a:t>
            </a:r>
            <a:r>
              <a:rPr lang="en-US" dirty="0" smtClean="0"/>
              <a:t> </a:t>
            </a:r>
            <a:r>
              <a:rPr lang="sr-Latn-RS" dirty="0" smtClean="0"/>
              <a:t>angažova</a:t>
            </a:r>
            <a:r>
              <a:rPr lang="en-US" dirty="0" err="1" smtClean="0"/>
              <a:t>nje</a:t>
            </a:r>
            <a:r>
              <a:rPr lang="sr-Latn-RS" dirty="0" smtClean="0"/>
              <a:t> kognitivn</a:t>
            </a:r>
            <a:r>
              <a:rPr lang="en-US" dirty="0" err="1" smtClean="0"/>
              <a:t>ih</a:t>
            </a:r>
            <a:r>
              <a:rPr lang="sr-Latn-RS" dirty="0" smtClean="0"/>
              <a:t>, emocionaln</a:t>
            </a:r>
            <a:r>
              <a:rPr lang="en-US" dirty="0" err="1" smtClean="0"/>
              <a:t>ih</a:t>
            </a:r>
            <a:r>
              <a:rPr lang="sr-Latn-RS" dirty="0" smtClean="0"/>
              <a:t> i bihejvioraln</a:t>
            </a:r>
            <a:r>
              <a:rPr lang="en-US" dirty="0" err="1" smtClean="0"/>
              <a:t>ih</a:t>
            </a:r>
            <a:r>
              <a:rPr lang="sr-Latn-RS" dirty="0" smtClean="0"/>
              <a:t> kapacitet</a:t>
            </a:r>
            <a:r>
              <a:rPr lang="en-US" dirty="0" smtClean="0"/>
              <a:t>a</a:t>
            </a:r>
            <a:r>
              <a:rPr lang="sr-Latn-RS" dirty="0" smtClean="0"/>
              <a:t> (dodatni posao da bi se zaradio </a:t>
            </a:r>
            <a:r>
              <a:rPr lang="sr-Latn-RS" dirty="0" smtClean="0"/>
              <a:t>novac). </a:t>
            </a:r>
            <a:endParaRPr lang="sr-Latn-R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Zadaci odlaganja zadovoljstva (bez nagrade)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 lnSpcReduction="10000"/>
          </a:bodyPr>
          <a:lstStyle/>
          <a:p>
            <a:pPr algn="just"/>
            <a:r>
              <a:rPr lang="sr-Latn-RS" dirty="0" smtClean="0"/>
              <a:t>U ovom tipu zadataka </a:t>
            </a:r>
            <a:r>
              <a:rPr lang="en-US" dirty="0" err="1" smtClean="0"/>
              <a:t>ispitanik</a:t>
            </a:r>
            <a:r>
              <a:rPr lang="en-US" dirty="0" smtClean="0"/>
              <a:t> </a:t>
            </a:r>
            <a:r>
              <a:rPr lang="sr-Latn-RS" dirty="0" smtClean="0"/>
              <a:t>usklađuje ponašanje sa nalogom koji daje ispitivač npr.</a:t>
            </a:r>
            <a:r>
              <a:rPr lang="en-US" dirty="0" smtClean="0"/>
              <a:t> ne</a:t>
            </a:r>
            <a:r>
              <a:rPr lang="sr-Latn-RS" dirty="0" smtClean="0"/>
              <a:t> igra se igračkama ili ne jede omiljenu hranu</a:t>
            </a:r>
            <a:r>
              <a:rPr lang="en-US" dirty="0" smtClean="0"/>
              <a:t>. </a:t>
            </a:r>
            <a:endParaRPr lang="sr-Latn-RS" dirty="0" smtClean="0"/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Prednost ovih </a:t>
            </a:r>
            <a:r>
              <a:rPr lang="en-US" dirty="0" err="1" smtClean="0"/>
              <a:t>zadataka</a:t>
            </a:r>
            <a:r>
              <a:rPr lang="en-US" dirty="0" smtClean="0"/>
              <a:t> </a:t>
            </a:r>
            <a:r>
              <a:rPr lang="sr-Latn-RS" dirty="0" smtClean="0"/>
              <a:t>su jednostavna pravila koja </a:t>
            </a:r>
            <a:r>
              <a:rPr lang="en-US" dirty="0" err="1" smtClean="0"/>
              <a:t>dec</a:t>
            </a:r>
            <a:r>
              <a:rPr lang="sr-Latn-RS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IO </a:t>
            </a:r>
            <a:r>
              <a:rPr lang="sr-Latn-RS" dirty="0" smtClean="0"/>
              <a:t>lakše razumeju</a:t>
            </a:r>
            <a:r>
              <a:rPr lang="en-US" dirty="0" smtClean="0"/>
              <a:t>. </a:t>
            </a:r>
            <a:endParaRPr lang="sr-Latn-RS" dirty="0" smtClean="0"/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Pri interpretaciji rezultata ovog tipa zadataka potrebno je analizirati </a:t>
            </a:r>
            <a:r>
              <a:rPr lang="en-US" dirty="0" err="1" smtClean="0"/>
              <a:t>razli</a:t>
            </a:r>
            <a:r>
              <a:rPr lang="sr-Latn-RS" dirty="0" smtClean="0"/>
              <a:t>ke</a:t>
            </a:r>
            <a:r>
              <a:rPr lang="en-US" dirty="0" smtClean="0"/>
              <a:t> </a:t>
            </a:r>
            <a:r>
              <a:rPr lang="sr-Latn-RS" dirty="0" smtClean="0"/>
              <a:t>u</a:t>
            </a:r>
            <a:r>
              <a:rPr lang="en-US" dirty="0" smtClean="0"/>
              <a:t> </a:t>
            </a:r>
            <a:r>
              <a:rPr lang="en-US" dirty="0" err="1" smtClean="0"/>
              <a:t>motivisanj</a:t>
            </a:r>
            <a:r>
              <a:rPr lang="sr-Latn-RS" dirty="0" smtClean="0"/>
              <a:t>u</a:t>
            </a:r>
            <a:r>
              <a:rPr lang="en-US" dirty="0" smtClean="0"/>
              <a:t> </a:t>
            </a:r>
            <a:r>
              <a:rPr lang="en-US" dirty="0" err="1" smtClean="0"/>
              <a:t>deteta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postigne</a:t>
            </a:r>
            <a:r>
              <a:rPr lang="en-US" dirty="0" smtClean="0"/>
              <a:t> </a:t>
            </a:r>
            <a:r>
              <a:rPr lang="en-US" dirty="0" err="1" smtClean="0"/>
              <a:t>uspeh</a:t>
            </a:r>
            <a:r>
              <a:rPr lang="sr-Latn-RS" dirty="0" smtClean="0"/>
              <a:t> u odnosu na klasičnu formu zadataka odlaganja zadovoljstva</a:t>
            </a:r>
            <a:r>
              <a:rPr lang="en-US" dirty="0" smtClean="0"/>
              <a:t>.</a:t>
            </a:r>
            <a:r>
              <a:rPr lang="sr-Latn-RS" dirty="0" smtClean="0"/>
              <a:t> Razlika  između potrebe da se poštuju socijalna pravila u odnosu na želju da se dobije dvostruka nagrada.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Zadaci ponavljanja – dosadni zadaci kao zadaci za procenu kapaciteta samoregulacije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pPr algn="just"/>
            <a:r>
              <a:rPr lang="sr-Latn-RS" dirty="0" smtClean="0"/>
              <a:t>Ispitanik može da izabere manju nagradu koja je dostupna odmah ili veću nagradu koja postaje dostupna nakon što određeno vreme realizuje određeni zadatak odnosno </a:t>
            </a:r>
            <a:r>
              <a:rPr lang="sr-Latn-RS" dirty="0" smtClean="0"/>
              <a:t>realizuje repetetivnu aktivnost.  </a:t>
            </a:r>
            <a:endParaRPr lang="sr-Latn-RS" dirty="0" smtClean="0"/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Zadatak ispitnik obavlja rutinski i ne zahteva značajnije angažovanje viših kognitivnih kontrolnih mehanizama, ali realizacija zadatka predstavlja oblik preusmeravanja pažnje sa nagrade na druge sadržaje. </a:t>
            </a:r>
          </a:p>
          <a:p>
            <a:pPr>
              <a:buNone/>
            </a:pPr>
            <a:endParaRPr lang="sr-Latn-R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Zadaci ponavljanja – dosadni zadaci kao zadaci za procenu kapaciteta samoregulacije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/>
          <a:lstStyle/>
          <a:p>
            <a:r>
              <a:rPr lang="sr-Latn-RS" dirty="0" smtClean="0"/>
              <a:t>Prekid u realizaciji </a:t>
            </a:r>
            <a:r>
              <a:rPr lang="sr-Latn-RS" dirty="0" smtClean="0"/>
              <a:t>repetativne aktivnosti, </a:t>
            </a:r>
            <a:r>
              <a:rPr lang="sr-Latn-RS" dirty="0" smtClean="0"/>
              <a:t>onemogućava dobijanje dvostruke nagrade. </a:t>
            </a:r>
          </a:p>
          <a:p>
            <a:endParaRPr lang="sr-Latn-RS" dirty="0" smtClean="0"/>
          </a:p>
          <a:p>
            <a:pPr algn="just"/>
            <a:r>
              <a:rPr lang="sr-Latn-RS" dirty="0" smtClean="0"/>
              <a:t>U ovom tipu zadataka od ispitanika se ne očekuje da bude pasivan ili da samostalno osmišljava strategije kojima će uspešnije da odloži zadovoljstvo, već mu je data već osmišljena strategija. </a:t>
            </a:r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Kao dodatna pomoć može da se koristi i peščani sat kako bi ispitanik imao jasniji doživljaj vremenskog </a:t>
            </a:r>
            <a:r>
              <a:rPr lang="sr-Latn-RS" dirty="0" smtClean="0"/>
              <a:t>perioda </a:t>
            </a:r>
            <a:r>
              <a:rPr lang="sr-Latn-RS" dirty="0" smtClean="0"/>
              <a:t>od 3 minuta koliko će čekati dvostruku nagradu.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Zadatak odlaganja zadovoljstva </a:t>
            </a:r>
            <a:r>
              <a:rPr lang="en-US" i="1" dirty="0" err="1" smtClean="0"/>
              <a:t>Posperemanje</a:t>
            </a:r>
            <a:r>
              <a:rPr lang="en-US" i="1" dirty="0" smtClean="0"/>
              <a:t> </a:t>
            </a:r>
            <a:r>
              <a:rPr lang="en-US" i="1" dirty="0" err="1" smtClean="0"/>
              <a:t>igračaka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pPr algn="just"/>
            <a:r>
              <a:rPr lang="sr-Latn-RS" dirty="0" smtClean="0"/>
              <a:t>Ispitivač od deteta sa IO u toku igre očekuje da pospremi igračke. Dete treba da prekine aktivnost za koju je zainteresovano kako bi svoje ponašanje usladilo sa očekivanjem ispitivača. </a:t>
            </a:r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Ono može da ignoriše nalog ispitivača, da ga realizuje delimično tj. da počne da posprema igračke, ali da ubrzo nastavi sa igrom ili da u uradi ono što se od njega očekuje.</a:t>
            </a:r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Ovaj tip zadataka ima jednostavna pravila i ne obuhvata direktno nagrađivanje ispitanika.  </a:t>
            </a:r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Zadatak odlaganja zadovoljstva </a:t>
            </a:r>
            <a:r>
              <a:rPr lang="sr-Latn-RS" i="1" dirty="0" smtClean="0"/>
              <a:t>Užina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 lnSpcReduction="10000"/>
          </a:bodyPr>
          <a:lstStyle/>
          <a:p>
            <a:pPr algn="just"/>
            <a:r>
              <a:rPr lang="sr-Latn-RS" dirty="0" smtClean="0"/>
              <a:t>Ispitivač i ispitanik sede jedan naspram drugog. Između njih se nalazi sto na kome je tanjir sa čokolad</a:t>
            </a:r>
            <a:r>
              <a:rPr lang="en-US" dirty="0" smtClean="0"/>
              <a:t>nom </a:t>
            </a:r>
            <a:r>
              <a:rPr lang="en-US" dirty="0" err="1" smtClean="0"/>
              <a:t>bonbonom</a:t>
            </a:r>
            <a:r>
              <a:rPr lang="sr-Latn-RS" dirty="0" smtClean="0"/>
              <a:t>. Tanjir je poklopljen providnim poklopcem. Pored tanjira na jednakoj udaljenosti od ispitivača i ispitanika postavljeno je zvono. </a:t>
            </a:r>
            <a:endParaRPr lang="en-US" dirty="0" smtClean="0"/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Ispitivač saopštava ispitaniku da može da </a:t>
            </a:r>
            <a:r>
              <a:rPr lang="sr-Latn-RS" dirty="0" smtClean="0"/>
              <a:t>skloni poklopac </a:t>
            </a:r>
            <a:r>
              <a:rPr lang="sr-Latn-RS" dirty="0" smtClean="0"/>
              <a:t>i pojede čokoladu, kada on upotrebi zvono.</a:t>
            </a:r>
            <a:endParaRPr lang="en-US" dirty="0" smtClean="0"/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Ispitivač na pola vremenskog perioda čekanja (90 sekundi) uzima zvono, podiže ga, ali ga ne upotrebljava, već ga vraća u prvobitni položaj. Nakon isteka vremenskog perioda čekanja (180 sekundi) ispitivač koristi zvono i ispitanik podiže poklopac i uzima nagradu.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Bod</a:t>
            </a:r>
            <a:r>
              <a:rPr lang="sr-Latn-RS" dirty="0" smtClean="0"/>
              <a:t>uje</a:t>
            </a:r>
            <a:r>
              <a:rPr lang="en-US" dirty="0" smtClean="0"/>
              <a:t> se </a:t>
            </a:r>
            <a:r>
              <a:rPr lang="en-US" dirty="0" err="1" smtClean="0"/>
              <a:t>ponašanje</a:t>
            </a:r>
            <a:r>
              <a:rPr lang="en-US" dirty="0" smtClean="0"/>
              <a:t> </a:t>
            </a:r>
            <a:r>
              <a:rPr lang="en-US" dirty="0" err="1" smtClean="0"/>
              <a:t>ispitanika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vreme</a:t>
            </a:r>
            <a:r>
              <a:rPr lang="en-US" dirty="0" smtClean="0"/>
              <a:t> </a:t>
            </a:r>
            <a:r>
              <a:rPr lang="en-US" dirty="0" err="1" smtClean="0"/>
              <a:t>čekanja</a:t>
            </a:r>
            <a:r>
              <a:rPr lang="sr-Latn-RS" dirty="0" smtClean="0"/>
              <a:t>: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r>
              <a:rPr lang="en-US" dirty="0" smtClean="0"/>
              <a:t>0 – </a:t>
            </a:r>
            <a:r>
              <a:rPr lang="en-US" dirty="0" err="1" smtClean="0"/>
              <a:t>pojedena</a:t>
            </a:r>
            <a:r>
              <a:rPr lang="en-US" dirty="0" smtClean="0"/>
              <a:t> </a:t>
            </a:r>
            <a:r>
              <a:rPr lang="en-US" dirty="0" err="1" smtClean="0"/>
              <a:t>bombona</a:t>
            </a:r>
            <a:r>
              <a:rPr lang="en-US" dirty="0" smtClean="0"/>
              <a:t> pre </a:t>
            </a:r>
            <a:r>
              <a:rPr lang="en-US" dirty="0" err="1" smtClean="0"/>
              <a:t>podizanja</a:t>
            </a:r>
            <a:r>
              <a:rPr lang="en-US" dirty="0" smtClean="0"/>
              <a:t> </a:t>
            </a:r>
            <a:r>
              <a:rPr lang="en-US" dirty="0" err="1" smtClean="0"/>
              <a:t>zvona</a:t>
            </a:r>
            <a:r>
              <a:rPr lang="en-US" dirty="0" smtClean="0"/>
              <a:t>, </a:t>
            </a:r>
          </a:p>
          <a:p>
            <a:endParaRPr lang="sr-Latn-RS" dirty="0" smtClean="0"/>
          </a:p>
          <a:p>
            <a:r>
              <a:rPr lang="en-US" dirty="0" smtClean="0"/>
              <a:t>1 – </a:t>
            </a:r>
            <a:r>
              <a:rPr lang="en-US" dirty="0" err="1" smtClean="0"/>
              <a:t>pojedena</a:t>
            </a:r>
            <a:r>
              <a:rPr lang="en-US" dirty="0" smtClean="0"/>
              <a:t> </a:t>
            </a:r>
            <a:r>
              <a:rPr lang="en-US" dirty="0" err="1" smtClean="0"/>
              <a:t>bombona</a:t>
            </a:r>
            <a:r>
              <a:rPr lang="en-US" dirty="0" smtClean="0"/>
              <a:t> </a:t>
            </a:r>
            <a:r>
              <a:rPr lang="en-US" dirty="0" err="1" smtClean="0"/>
              <a:t>posle</a:t>
            </a:r>
            <a:r>
              <a:rPr lang="en-US" dirty="0" smtClean="0"/>
              <a:t> </a:t>
            </a:r>
            <a:r>
              <a:rPr lang="en-US" dirty="0" err="1" smtClean="0"/>
              <a:t>podizanja</a:t>
            </a:r>
            <a:r>
              <a:rPr lang="en-US" dirty="0" smtClean="0"/>
              <a:t> </a:t>
            </a:r>
            <a:r>
              <a:rPr lang="en-US" dirty="0" err="1" smtClean="0"/>
              <a:t>zvona</a:t>
            </a:r>
            <a:r>
              <a:rPr lang="en-US" dirty="0" smtClean="0"/>
              <a:t>, </a:t>
            </a:r>
          </a:p>
          <a:p>
            <a:endParaRPr lang="sr-Latn-RS" dirty="0" smtClean="0"/>
          </a:p>
          <a:p>
            <a:r>
              <a:rPr lang="en-US" dirty="0" smtClean="0"/>
              <a:t>2 – </a:t>
            </a:r>
            <a:r>
              <a:rPr lang="en-US" dirty="0" err="1" smtClean="0"/>
              <a:t>dodirnuto</a:t>
            </a:r>
            <a:r>
              <a:rPr lang="en-US" dirty="0" smtClean="0"/>
              <a:t> </a:t>
            </a:r>
            <a:r>
              <a:rPr lang="en-US" dirty="0" err="1" smtClean="0"/>
              <a:t>zvono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čaša</a:t>
            </a:r>
            <a:r>
              <a:rPr lang="en-US" dirty="0" smtClean="0"/>
              <a:t> pre </a:t>
            </a:r>
            <a:r>
              <a:rPr lang="en-US" dirty="0" err="1" smtClean="0"/>
              <a:t>podizanja</a:t>
            </a:r>
            <a:r>
              <a:rPr lang="en-US" dirty="0" smtClean="0"/>
              <a:t> </a:t>
            </a:r>
            <a:r>
              <a:rPr lang="en-US" dirty="0" err="1" smtClean="0"/>
              <a:t>zvona</a:t>
            </a:r>
            <a:r>
              <a:rPr lang="en-US" dirty="0" smtClean="0"/>
              <a:t>, </a:t>
            </a:r>
          </a:p>
          <a:p>
            <a:endParaRPr lang="sr-Latn-RS" dirty="0" smtClean="0"/>
          </a:p>
          <a:p>
            <a:r>
              <a:rPr lang="en-US" dirty="0" smtClean="0"/>
              <a:t>3 – </a:t>
            </a:r>
            <a:r>
              <a:rPr lang="en-US" dirty="0" err="1" smtClean="0"/>
              <a:t>dodirnuto</a:t>
            </a:r>
            <a:r>
              <a:rPr lang="en-US" dirty="0" smtClean="0"/>
              <a:t> </a:t>
            </a:r>
            <a:r>
              <a:rPr lang="en-US" dirty="0" err="1" smtClean="0"/>
              <a:t>zvono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čaša</a:t>
            </a:r>
            <a:r>
              <a:rPr lang="en-US" dirty="0" smtClean="0"/>
              <a:t> </a:t>
            </a:r>
            <a:r>
              <a:rPr lang="en-US" dirty="0" err="1" smtClean="0"/>
              <a:t>posle</a:t>
            </a:r>
            <a:r>
              <a:rPr lang="en-US" dirty="0" smtClean="0"/>
              <a:t> </a:t>
            </a:r>
            <a:r>
              <a:rPr lang="en-US" dirty="0" err="1" smtClean="0"/>
              <a:t>podizanja</a:t>
            </a:r>
            <a:r>
              <a:rPr lang="en-US" dirty="0" smtClean="0"/>
              <a:t> </a:t>
            </a:r>
            <a:r>
              <a:rPr lang="en-US" dirty="0" err="1" smtClean="0"/>
              <a:t>zvona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endParaRPr lang="en-US" dirty="0" smtClean="0"/>
          </a:p>
          <a:p>
            <a:r>
              <a:rPr lang="en-US" dirty="0" smtClean="0"/>
              <a:t> </a:t>
            </a:r>
            <a:endParaRPr lang="sr-Latn-RS" dirty="0" smtClean="0"/>
          </a:p>
          <a:p>
            <a:r>
              <a:rPr lang="en-US" dirty="0" smtClean="0"/>
              <a:t>4 – </a:t>
            </a:r>
            <a:r>
              <a:rPr lang="en-US" dirty="0" err="1" smtClean="0"/>
              <a:t>ispitanik</a:t>
            </a:r>
            <a:r>
              <a:rPr lang="en-US" dirty="0" smtClean="0"/>
              <a:t> </a:t>
            </a:r>
            <a:r>
              <a:rPr lang="en-US" dirty="0" err="1" smtClean="0"/>
              <a:t>čeka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ispitivač</a:t>
            </a:r>
            <a:r>
              <a:rPr lang="en-US" dirty="0" smtClean="0"/>
              <a:t> </a:t>
            </a:r>
            <a:r>
              <a:rPr lang="en-US" dirty="0" err="1" smtClean="0"/>
              <a:t>pozvoni</a:t>
            </a:r>
            <a:r>
              <a:rPr lang="en-US" dirty="0" smtClean="0"/>
              <a:t> </a:t>
            </a:r>
            <a:r>
              <a:rPr lang="en-US" dirty="0" err="1" smtClean="0"/>
              <a:t>zvonom</a:t>
            </a:r>
            <a:r>
              <a:rPr lang="en-US" dirty="0" smtClean="0"/>
              <a:t> pre </a:t>
            </a:r>
            <a:r>
              <a:rPr lang="en-US" dirty="0" err="1" smtClean="0"/>
              <a:t>diranja</a:t>
            </a:r>
            <a:r>
              <a:rPr lang="en-US" dirty="0" smtClean="0"/>
              <a:t> </a:t>
            </a:r>
            <a:r>
              <a:rPr lang="en-US" dirty="0" err="1" smtClean="0"/>
              <a:t>čaše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zvona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Zadaci odlaganja zadovoljstva za adolescente i odrasle osobe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/>
          <a:lstStyle/>
          <a:p>
            <a:pPr algn="just"/>
            <a:r>
              <a:rPr lang="sr-Latn-RS" dirty="0" smtClean="0"/>
              <a:t>Ne postoji dovoljno veliki izbor zadataka odlaganja zadovoljstva za adolescente i odrasle osobe. </a:t>
            </a:r>
          </a:p>
          <a:p>
            <a:endParaRPr lang="sr-Latn-RS" dirty="0" smtClean="0"/>
          </a:p>
          <a:p>
            <a:pPr algn="just"/>
            <a:r>
              <a:rPr lang="sr-Latn-RS" dirty="0" smtClean="0"/>
              <a:t>Za ovu populaciju teže je odabrati odgovarajuće nagrade, kao i odrediti vremenski period čekanja na dvostruku nagradu.</a:t>
            </a:r>
          </a:p>
          <a:p>
            <a:pPr>
              <a:buNone/>
            </a:pPr>
            <a:r>
              <a:rPr lang="sr-Latn-RS" dirty="0" smtClean="0"/>
              <a:t> </a:t>
            </a:r>
          </a:p>
          <a:p>
            <a:pPr algn="just"/>
            <a:r>
              <a:rPr lang="sr-Latn-RS" dirty="0" smtClean="0"/>
              <a:t>Pre primene zadataka odlaganja zadovoljstva kod odraslih osoba neophodno je izvršiti preliminarna ispitivanja, jer je teško napraviti balans između vrednosti ponuđene nagrade i perioda čekanja.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Strategije</a:t>
            </a:r>
            <a:r>
              <a:rPr lang="en-US" b="1" dirty="0" smtClean="0"/>
              <a:t> </a:t>
            </a:r>
            <a:r>
              <a:rPr lang="en-US" b="1" dirty="0" err="1" smtClean="0"/>
              <a:t>odlaganja</a:t>
            </a:r>
            <a:r>
              <a:rPr lang="en-US" b="1" dirty="0" smtClean="0"/>
              <a:t> </a:t>
            </a:r>
            <a:r>
              <a:rPr lang="en-US" b="1" dirty="0" err="1" smtClean="0"/>
              <a:t>zadovoljstva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/>
          <a:lstStyle/>
          <a:p>
            <a:pPr algn="just"/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razliku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procesa</a:t>
            </a:r>
            <a:r>
              <a:rPr lang="en-US" dirty="0" smtClean="0"/>
              <a:t> </a:t>
            </a:r>
            <a:r>
              <a:rPr lang="en-US" dirty="0" err="1" smtClean="0"/>
              <a:t>realizacije</a:t>
            </a:r>
            <a:r>
              <a:rPr lang="en-US" dirty="0" smtClean="0"/>
              <a:t> </a:t>
            </a:r>
            <a:r>
              <a:rPr lang="en-US" dirty="0" err="1" smtClean="0"/>
              <a:t>dugoročni</a:t>
            </a:r>
            <a:r>
              <a:rPr lang="sr-Latn-RS" dirty="0" smtClean="0"/>
              <a:t>h</a:t>
            </a:r>
            <a:r>
              <a:rPr lang="en-US" dirty="0" smtClean="0"/>
              <a:t> </a:t>
            </a:r>
            <a:r>
              <a:rPr lang="en-US" dirty="0" err="1" smtClean="0"/>
              <a:t>cilj</a:t>
            </a:r>
            <a:r>
              <a:rPr lang="sr-Latn-RS" dirty="0" smtClean="0"/>
              <a:t>eva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sr-Latn-RS" dirty="0" smtClean="0"/>
              <a:t>traju nekoliko nedelja ili čak meseci u kojima usmeravanje pažnje na cilj odnosno nagradu ima motivacionu vrednost</a:t>
            </a:r>
            <a:r>
              <a:rPr lang="en-US" dirty="0" smtClean="0"/>
              <a:t>, u </a:t>
            </a:r>
            <a:r>
              <a:rPr lang="en-US" dirty="0" err="1" smtClean="0"/>
              <a:t>zadacima</a:t>
            </a:r>
            <a:r>
              <a:rPr lang="en-US" dirty="0" smtClean="0"/>
              <a:t> </a:t>
            </a:r>
            <a:r>
              <a:rPr lang="en-US" dirty="0" err="1" smtClean="0"/>
              <a:t>odlaganja</a:t>
            </a:r>
            <a:r>
              <a:rPr lang="en-US" dirty="0" smtClean="0"/>
              <a:t> </a:t>
            </a:r>
            <a:r>
              <a:rPr lang="en-US" dirty="0" err="1" smtClean="0"/>
              <a:t>zadovoljstva</a:t>
            </a:r>
            <a:r>
              <a:rPr lang="en-US" dirty="0" smtClean="0"/>
              <a:t>, </a:t>
            </a:r>
            <a:r>
              <a:rPr lang="en-US" dirty="0" err="1" smtClean="0"/>
              <a:t>usmeravanje</a:t>
            </a:r>
            <a:r>
              <a:rPr lang="en-US" dirty="0" smtClean="0"/>
              <a:t> </a:t>
            </a:r>
            <a:r>
              <a:rPr lang="en-US" dirty="0" err="1" smtClean="0"/>
              <a:t>pažnje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cilj</a:t>
            </a:r>
            <a:r>
              <a:rPr lang="en-US" dirty="0" smtClean="0"/>
              <a:t> ne</a:t>
            </a:r>
            <a:r>
              <a:rPr lang="sr-Latn-RS" dirty="0" smtClean="0"/>
              <a:t> predstavlja </a:t>
            </a:r>
            <a:r>
              <a:rPr lang="en-US" dirty="0" smtClean="0"/>
              <a:t> </a:t>
            </a:r>
            <a:r>
              <a:rPr lang="en-US" dirty="0" err="1" smtClean="0"/>
              <a:t>uspešn</a:t>
            </a:r>
            <a:r>
              <a:rPr lang="sr-Latn-RS" dirty="0" smtClean="0"/>
              <a:t>u</a:t>
            </a:r>
            <a:r>
              <a:rPr lang="en-US" dirty="0" smtClean="0"/>
              <a:t> </a:t>
            </a:r>
            <a:r>
              <a:rPr lang="en-US" dirty="0" err="1" smtClean="0"/>
              <a:t>strategij</a:t>
            </a:r>
            <a:r>
              <a:rPr lang="sr-Latn-RS" dirty="0" smtClean="0"/>
              <a:t>u</a:t>
            </a:r>
            <a:r>
              <a:rPr lang="en-US" dirty="0" smtClean="0"/>
              <a:t>. </a:t>
            </a:r>
            <a:endParaRPr lang="sr-Latn-RS" dirty="0" smtClean="0"/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Na </a:t>
            </a:r>
            <a:r>
              <a:rPr lang="sr-Latn-RS" dirty="0" smtClean="0"/>
              <a:t>zadacima </a:t>
            </a:r>
            <a:r>
              <a:rPr lang="sr-Latn-RS" dirty="0" smtClean="0"/>
              <a:t>odlaganja zadovoljstva uspešniji su ispitanici koji</a:t>
            </a:r>
            <a:r>
              <a:rPr lang="en-US" dirty="0" smtClean="0"/>
              <a:t> ne </a:t>
            </a:r>
            <a:r>
              <a:rPr lang="sr-Latn-RS" dirty="0" smtClean="0"/>
              <a:t>usmeravaju pažnju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dostupnu</a:t>
            </a:r>
            <a:r>
              <a:rPr lang="en-US" dirty="0" smtClean="0"/>
              <a:t> </a:t>
            </a:r>
            <a:r>
              <a:rPr lang="en-US" dirty="0" err="1" smtClean="0"/>
              <a:t>manju</a:t>
            </a:r>
            <a:r>
              <a:rPr lang="en-US" dirty="0" smtClean="0"/>
              <a:t>,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odloženu</a:t>
            </a:r>
            <a:r>
              <a:rPr lang="en-US" dirty="0" smtClean="0"/>
              <a:t> </a:t>
            </a:r>
            <a:r>
              <a:rPr lang="sr-Latn-RS" dirty="0" smtClean="0"/>
              <a:t>dvostruku</a:t>
            </a:r>
            <a:r>
              <a:rPr lang="en-US" dirty="0" smtClean="0"/>
              <a:t> </a:t>
            </a:r>
            <a:r>
              <a:rPr lang="en-US" dirty="0" err="1" smtClean="0"/>
              <a:t>nagradu</a:t>
            </a:r>
            <a:r>
              <a:rPr lang="en-US" dirty="0" smtClean="0"/>
              <a:t>, </a:t>
            </a:r>
            <a:r>
              <a:rPr lang="en-US" dirty="0" err="1" smtClean="0"/>
              <a:t>već</a:t>
            </a:r>
            <a:r>
              <a:rPr lang="en-US" dirty="0" smtClean="0"/>
              <a:t> </a:t>
            </a:r>
            <a:r>
              <a:rPr lang="en-US" dirty="0" err="1" smtClean="0"/>
              <a:t>pažnju</a:t>
            </a:r>
            <a:r>
              <a:rPr lang="en-US" dirty="0" smtClean="0"/>
              <a:t> </a:t>
            </a:r>
            <a:r>
              <a:rPr lang="en-US" dirty="0" err="1" smtClean="0"/>
              <a:t>usmeravaju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neutralne</a:t>
            </a:r>
            <a:r>
              <a:rPr lang="sr-Latn-RS" dirty="0" smtClean="0"/>
              <a:t> </a:t>
            </a:r>
            <a:r>
              <a:rPr lang="en-US" dirty="0" err="1" smtClean="0"/>
              <a:t>sadržaje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Strategije</a:t>
            </a:r>
            <a:r>
              <a:rPr lang="en-US" b="1" dirty="0" smtClean="0"/>
              <a:t> </a:t>
            </a:r>
            <a:r>
              <a:rPr lang="en-US" b="1" dirty="0" err="1" smtClean="0"/>
              <a:t>odlaganja</a:t>
            </a:r>
            <a:r>
              <a:rPr lang="en-US" b="1" dirty="0" smtClean="0"/>
              <a:t> </a:t>
            </a:r>
            <a:r>
              <a:rPr lang="en-US" b="1" dirty="0" err="1" smtClean="0"/>
              <a:t>zadovoljstva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pPr algn="just"/>
            <a:r>
              <a:rPr lang="sr-Latn-RS" dirty="0" smtClean="0"/>
              <a:t>Kada nagrada nije u prostoriji u kojoj ispitanik </a:t>
            </a:r>
            <a:r>
              <a:rPr lang="sr-Latn-RS" dirty="0" smtClean="0"/>
              <a:t>čeka, </a:t>
            </a:r>
            <a:r>
              <a:rPr lang="sr-Latn-RS" dirty="0" smtClean="0"/>
              <a:t>vremenski period odlaganja zadovoljstva će se značajno produžiti u odnosu na period čekanja kada se nagrada nalazi ispred ispitanika.</a:t>
            </a:r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Čak i slika nagrade (forma slagalice) na koju se usmerava pažnja deteta, može da umanji uspešnost na zadacima odlaganja zadovoljstva.</a:t>
            </a:r>
          </a:p>
          <a:p>
            <a:endParaRPr lang="sr-Latn-RS" dirty="0" smtClean="0"/>
          </a:p>
          <a:p>
            <a:endParaRPr lang="sr-Latn-R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703540"/>
            <a:ext cx="12192000" cy="2668044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9972" y="1723555"/>
            <a:ext cx="10095978" cy="2631989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3400" b="1" dirty="0" err="1" smtClean="0">
                <a:latin typeface="Arial Black" pitchFamily="34" charset="0"/>
              </a:rPr>
              <a:t>Zadaci</a:t>
            </a:r>
            <a:r>
              <a:rPr lang="en-US" sz="3400" b="1" dirty="0" smtClean="0">
                <a:latin typeface="Arial Black" pitchFamily="34" charset="0"/>
              </a:rPr>
              <a:t> </a:t>
            </a:r>
            <a:r>
              <a:rPr lang="en-US" sz="3400" b="1" dirty="0" err="1" smtClean="0">
                <a:latin typeface="Arial Black" pitchFamily="34" charset="0"/>
              </a:rPr>
              <a:t>odlaganja</a:t>
            </a:r>
            <a:r>
              <a:rPr lang="en-US" sz="3400" b="1" dirty="0" smtClean="0">
                <a:latin typeface="Arial Black" pitchFamily="34" charset="0"/>
              </a:rPr>
              <a:t> </a:t>
            </a:r>
            <a:r>
              <a:rPr lang="en-US" sz="3400" b="1" dirty="0" err="1" smtClean="0">
                <a:latin typeface="Arial Black" pitchFamily="34" charset="0"/>
              </a:rPr>
              <a:t>zadovoljstva</a:t>
            </a:r>
            <a:r>
              <a:rPr lang="en-US" sz="3600" dirty="0" smtClean="0">
                <a:latin typeface="Arial Black" pitchFamily="34" charset="0"/>
              </a:rPr>
              <a:t/>
            </a:r>
            <a:br>
              <a:rPr lang="en-US" sz="3600" dirty="0" smtClean="0">
                <a:latin typeface="Arial Black" pitchFamily="34" charset="0"/>
              </a:rPr>
            </a:br>
            <a:endParaRPr lang="en-US" sz="3400" dirty="0">
              <a:latin typeface="Arial Black" pitchFamily="34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4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Strategije</a:t>
            </a:r>
            <a:r>
              <a:rPr lang="en-US" b="1" dirty="0" smtClean="0"/>
              <a:t> </a:t>
            </a:r>
            <a:r>
              <a:rPr lang="en-US" b="1" dirty="0" err="1" smtClean="0"/>
              <a:t>odlaganja</a:t>
            </a:r>
            <a:r>
              <a:rPr lang="en-US" b="1" dirty="0" smtClean="0"/>
              <a:t> </a:t>
            </a:r>
            <a:r>
              <a:rPr lang="en-US" b="1" dirty="0" err="1" smtClean="0"/>
              <a:t>zadovoljstva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Deca</a:t>
            </a:r>
            <a:r>
              <a:rPr lang="en-US" dirty="0" smtClean="0"/>
              <a:t> </a:t>
            </a:r>
            <a:r>
              <a:rPr lang="sr-Latn-RS" dirty="0" smtClean="0"/>
              <a:t>TR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uzrastu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5 </a:t>
            </a:r>
            <a:r>
              <a:rPr lang="en-US" dirty="0" err="1" smtClean="0"/>
              <a:t>godina</a:t>
            </a:r>
            <a:r>
              <a:rPr lang="en-US" dirty="0" smtClean="0"/>
              <a:t> u </a:t>
            </a:r>
            <a:r>
              <a:rPr lang="en-US" dirty="0" err="1" smtClean="0"/>
              <a:t>poređenju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decom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4 </a:t>
            </a:r>
            <a:r>
              <a:rPr lang="en-US" dirty="0" err="1" smtClean="0"/>
              <a:t>godine</a:t>
            </a:r>
            <a:r>
              <a:rPr lang="en-US" dirty="0" smtClean="0"/>
              <a:t> </a:t>
            </a:r>
            <a:r>
              <a:rPr lang="sr-Latn-RS" dirty="0" smtClean="0"/>
              <a:t>ostvaruju</a:t>
            </a:r>
            <a:r>
              <a:rPr lang="en-US" dirty="0" smtClean="0"/>
              <a:t> </a:t>
            </a:r>
            <a:r>
              <a:rPr lang="en-US" dirty="0" err="1" smtClean="0"/>
              <a:t>značajno</a:t>
            </a:r>
            <a:r>
              <a:rPr lang="en-US" dirty="0" smtClean="0"/>
              <a:t> </a:t>
            </a:r>
            <a:r>
              <a:rPr lang="sr-Latn-RS" dirty="0" smtClean="0"/>
              <a:t>bolje rezultate</a:t>
            </a:r>
            <a:r>
              <a:rPr lang="en-US" dirty="0" smtClean="0"/>
              <a:t> </a:t>
            </a:r>
            <a:r>
              <a:rPr lang="sr-Latn-RS" dirty="0" smtClean="0"/>
              <a:t>na zadacima odlaganja zadovoljstva, jer su efikasnija u</a:t>
            </a:r>
            <a:r>
              <a:rPr lang="en-US" dirty="0" smtClean="0"/>
              <a:t> </a:t>
            </a:r>
            <a:r>
              <a:rPr lang="en-US" dirty="0" err="1" smtClean="0"/>
              <a:t>primeni</a:t>
            </a:r>
            <a:r>
              <a:rPr lang="en-US" dirty="0" smtClean="0"/>
              <a:t> </a:t>
            </a:r>
            <a:r>
              <a:rPr lang="en-US" dirty="0" err="1" smtClean="0"/>
              <a:t>strategija</a:t>
            </a:r>
            <a:r>
              <a:rPr lang="en-US" dirty="0" smtClean="0"/>
              <a:t> </a:t>
            </a:r>
            <a:r>
              <a:rPr lang="sr-Latn-RS" dirty="0" smtClean="0"/>
              <a:t>usmeravanja</a:t>
            </a:r>
            <a:r>
              <a:rPr lang="en-US" dirty="0" smtClean="0"/>
              <a:t> </a:t>
            </a:r>
            <a:r>
              <a:rPr lang="en-US" dirty="0" err="1" smtClean="0"/>
              <a:t>pažnje</a:t>
            </a:r>
            <a:r>
              <a:rPr lang="en-US" dirty="0" smtClean="0"/>
              <a:t> </a:t>
            </a:r>
            <a:r>
              <a:rPr lang="sr-Latn-RS" dirty="0" smtClean="0"/>
              <a:t>na irelevantne stimuluse.</a:t>
            </a:r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Identifikovano je nekoliko strategija koje su spontano i samostalno osmislila i primenila deca TR u situacijama u kojima se od njih očekivalo da odlože zadovoljstvo: </a:t>
            </a:r>
            <a:r>
              <a:rPr lang="en-US" dirty="0" err="1" smtClean="0"/>
              <a:t>pevanje</a:t>
            </a:r>
            <a:r>
              <a:rPr lang="en-US" dirty="0" smtClean="0"/>
              <a:t> </a:t>
            </a:r>
            <a:r>
              <a:rPr lang="en-US" dirty="0" err="1" smtClean="0"/>
              <a:t>pesmica</a:t>
            </a:r>
            <a:r>
              <a:rPr lang="en-US" dirty="0" smtClean="0"/>
              <a:t>, </a:t>
            </a:r>
            <a:r>
              <a:rPr lang="en-US" dirty="0" err="1" smtClean="0"/>
              <a:t>pokrivanje</a:t>
            </a:r>
            <a:r>
              <a:rPr lang="en-US" dirty="0" smtClean="0"/>
              <a:t> </a:t>
            </a:r>
            <a:r>
              <a:rPr lang="en-US" dirty="0" err="1" smtClean="0"/>
              <a:t>glave</a:t>
            </a:r>
            <a:r>
              <a:rPr lang="en-US" dirty="0" smtClean="0"/>
              <a:t> </a:t>
            </a:r>
            <a:r>
              <a:rPr lang="en-US" dirty="0" err="1" smtClean="0"/>
              <a:t>rukama</a:t>
            </a:r>
            <a:r>
              <a:rPr lang="en-US" dirty="0" smtClean="0"/>
              <a:t>, </a:t>
            </a:r>
            <a:r>
              <a:rPr lang="en-US" dirty="0" err="1" smtClean="0"/>
              <a:t>udaranje</a:t>
            </a:r>
            <a:r>
              <a:rPr lang="en-US" dirty="0" smtClean="0"/>
              <a:t> </a:t>
            </a:r>
            <a:r>
              <a:rPr lang="en-US" dirty="0" err="1" smtClean="0"/>
              <a:t>nogama</a:t>
            </a:r>
            <a:r>
              <a:rPr lang="en-US" dirty="0" smtClean="0"/>
              <a:t> o pod, </a:t>
            </a:r>
            <a:r>
              <a:rPr lang="en-US" dirty="0" err="1" smtClean="0"/>
              <a:t>igranje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zvonom</a:t>
            </a:r>
            <a:r>
              <a:rPr lang="en-US" dirty="0" smtClean="0"/>
              <a:t> </a:t>
            </a:r>
            <a:r>
              <a:rPr lang="en-US" dirty="0" err="1" smtClean="0"/>
              <a:t>kojim</a:t>
            </a:r>
            <a:r>
              <a:rPr lang="en-US" dirty="0" smtClean="0"/>
              <a:t> se </a:t>
            </a:r>
            <a:r>
              <a:rPr lang="en-US" dirty="0" err="1" smtClean="0"/>
              <a:t>poziva</a:t>
            </a:r>
            <a:r>
              <a:rPr lang="en-US" dirty="0" smtClean="0"/>
              <a:t> </a:t>
            </a:r>
            <a:r>
              <a:rPr lang="en-US" dirty="0" err="1" smtClean="0"/>
              <a:t>ispitivač</a:t>
            </a:r>
            <a:r>
              <a:rPr lang="en-US" dirty="0" smtClean="0"/>
              <a:t>, </a:t>
            </a:r>
            <a:r>
              <a:rPr lang="en-US" dirty="0" err="1" smtClean="0"/>
              <a:t>verbalizovanje</a:t>
            </a:r>
            <a:r>
              <a:rPr lang="en-US" dirty="0" smtClean="0"/>
              <a:t> </a:t>
            </a:r>
            <a:r>
              <a:rPr lang="en-US" dirty="0" err="1" smtClean="0"/>
              <a:t>pravila</a:t>
            </a:r>
            <a:r>
              <a:rPr lang="en-US" dirty="0" smtClean="0"/>
              <a:t> </a:t>
            </a:r>
            <a:r>
              <a:rPr lang="en-US" dirty="0" err="1" smtClean="0"/>
              <a:t>zadatka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sl.. </a:t>
            </a:r>
            <a:endParaRPr lang="sr-Latn-R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Strategije</a:t>
            </a:r>
            <a:r>
              <a:rPr lang="en-US" b="1" dirty="0" smtClean="0"/>
              <a:t> </a:t>
            </a:r>
            <a:r>
              <a:rPr lang="en-US" b="1" dirty="0" err="1" smtClean="0"/>
              <a:t>odlaganja</a:t>
            </a:r>
            <a:r>
              <a:rPr lang="en-US" b="1" dirty="0" smtClean="0"/>
              <a:t> </a:t>
            </a:r>
            <a:r>
              <a:rPr lang="en-US" b="1" dirty="0" err="1" smtClean="0"/>
              <a:t>zadovoljstva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pPr algn="just"/>
            <a:r>
              <a:rPr lang="sr-Latn-RS" dirty="0" smtClean="0"/>
              <a:t>Jedna od uspešnih strategija odlaganja zadovoljstva je i izmenjen način na koji ispitanik </a:t>
            </a:r>
            <a:r>
              <a:rPr lang="sr-Latn-RS" dirty="0" smtClean="0"/>
              <a:t>percipira odnosno „doživljava</a:t>
            </a:r>
            <a:r>
              <a:rPr lang="sr-Latn-RS" dirty="0" smtClean="0"/>
              <a:t>” nagradu. </a:t>
            </a:r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Kada se npr. kolač </a:t>
            </a:r>
            <a:r>
              <a:rPr lang="sr-Latn-RS" dirty="0" smtClean="0"/>
              <a:t>posmatra </a:t>
            </a:r>
            <a:r>
              <a:rPr lang="sr-Latn-RS" dirty="0" smtClean="0"/>
              <a:t>kao nejestivi geometrijski oblik, bombona kao perlica i sl. umanjuje se privlačnost nagrade i povećava vreme odlaganja zadovoljstva.  </a:t>
            </a:r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Grupa autora smatra da slika</a:t>
            </a:r>
            <a:r>
              <a:rPr lang="en-US" dirty="0" smtClean="0"/>
              <a:t> </a:t>
            </a:r>
            <a:r>
              <a:rPr lang="en-US" dirty="0" err="1" smtClean="0"/>
              <a:t>nagrade</a:t>
            </a:r>
            <a:r>
              <a:rPr lang="en-US" dirty="0" smtClean="0"/>
              <a:t>, </a:t>
            </a:r>
            <a:r>
              <a:rPr lang="sr-Latn-RS" dirty="0" smtClean="0"/>
              <a:t>predstavlja </a:t>
            </a:r>
            <a:r>
              <a:rPr lang="en-US" dirty="0" err="1" smtClean="0"/>
              <a:t>podsetnik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ne </a:t>
            </a:r>
            <a:r>
              <a:rPr lang="en-US" dirty="0" err="1" smtClean="0"/>
              <a:t>dovodi</a:t>
            </a:r>
            <a:r>
              <a:rPr lang="en-US" dirty="0" smtClean="0"/>
              <a:t> do </a:t>
            </a:r>
            <a:r>
              <a:rPr lang="en-US" dirty="0" err="1" smtClean="0"/>
              <a:t>emocionalne</a:t>
            </a:r>
            <a:r>
              <a:rPr lang="en-US" dirty="0" smtClean="0"/>
              <a:t> </a:t>
            </a:r>
            <a:r>
              <a:rPr lang="en-US" dirty="0" err="1" smtClean="0"/>
              <a:t>reakcije</a:t>
            </a:r>
            <a:r>
              <a:rPr lang="en-US" dirty="0" smtClean="0"/>
              <a:t>, </a:t>
            </a:r>
            <a:r>
              <a:rPr lang="en-US" dirty="0" err="1" smtClean="0"/>
              <a:t>dok</a:t>
            </a:r>
            <a:r>
              <a:rPr lang="en-US" dirty="0" smtClean="0"/>
              <a:t> </a:t>
            </a:r>
            <a:r>
              <a:rPr lang="sr-Latn-RS" dirty="0" smtClean="0"/>
              <a:t>samo </a:t>
            </a:r>
            <a:r>
              <a:rPr lang="en-US" dirty="0" err="1" smtClean="0"/>
              <a:t>usmeravanje</a:t>
            </a:r>
            <a:r>
              <a:rPr lang="en-US" dirty="0" smtClean="0"/>
              <a:t> </a:t>
            </a:r>
            <a:r>
              <a:rPr lang="en-US" dirty="0" err="1" smtClean="0"/>
              <a:t>pažnje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elemente</a:t>
            </a:r>
            <a:r>
              <a:rPr lang="en-US" dirty="0" smtClean="0"/>
              <a:t> </a:t>
            </a:r>
            <a:r>
              <a:rPr lang="en-US" dirty="0" err="1" smtClean="0"/>
              <a:t>nagrade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je </a:t>
            </a:r>
            <a:r>
              <a:rPr lang="en-US" dirty="0" err="1" smtClean="0"/>
              <a:t>čine</a:t>
            </a:r>
            <a:r>
              <a:rPr lang="en-US" dirty="0" smtClean="0"/>
              <a:t> </a:t>
            </a:r>
            <a:r>
              <a:rPr lang="en-US" dirty="0" err="1" smtClean="0"/>
              <a:t>atraktivnom</a:t>
            </a:r>
            <a:r>
              <a:rPr lang="en-US" dirty="0" smtClean="0"/>
              <a:t> </a:t>
            </a:r>
            <a:r>
              <a:rPr lang="en-US" dirty="0" err="1" smtClean="0"/>
              <a:t>dovodi</a:t>
            </a:r>
            <a:r>
              <a:rPr lang="en-US" dirty="0" smtClean="0"/>
              <a:t> do </a:t>
            </a:r>
            <a:r>
              <a:rPr lang="en-US" dirty="0" err="1" smtClean="0"/>
              <a:t>teškoća</a:t>
            </a:r>
            <a:r>
              <a:rPr lang="en-US" dirty="0" smtClean="0"/>
              <a:t> u </a:t>
            </a:r>
            <a:r>
              <a:rPr lang="en-US" dirty="0" err="1" smtClean="0"/>
              <a:t>odolevanju</a:t>
            </a:r>
            <a:r>
              <a:rPr lang="en-US" dirty="0" smtClean="0"/>
              <a:t> </a:t>
            </a:r>
            <a:r>
              <a:rPr lang="en-US" dirty="0" err="1" smtClean="0"/>
              <a:t>iskušenju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do </a:t>
            </a:r>
            <a:r>
              <a:rPr lang="en-US" dirty="0" err="1" smtClean="0"/>
              <a:t>skraćivanja</a:t>
            </a:r>
            <a:r>
              <a:rPr lang="en-US" dirty="0" smtClean="0"/>
              <a:t> </a:t>
            </a:r>
            <a:r>
              <a:rPr lang="en-US" dirty="0" err="1" smtClean="0"/>
              <a:t>vremena</a:t>
            </a:r>
            <a:r>
              <a:rPr lang="en-US" dirty="0" smtClean="0"/>
              <a:t> </a:t>
            </a:r>
            <a:r>
              <a:rPr lang="en-US" dirty="0" err="1" smtClean="0"/>
              <a:t>čekanja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Uticaj roditelja na kapacitete odlaganja zadovoljstva deteta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/>
          <a:lstStyle/>
          <a:p>
            <a:pPr algn="just"/>
            <a:r>
              <a:rPr lang="sr-Latn-RS" dirty="0" smtClean="0"/>
              <a:t>Registrovan je značajan uticaj ponašanja roditelja na uspeh na zadacima odlaganja zadovoljstva kod dece TR na uzrastu od 2 do 3 godine.</a:t>
            </a:r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Roditelji koji ne daju mnogo direktnih uputstava pri realizaciji zadataka odlaganja zadovoljstva doprinose boljem uspehu njihove dece.</a:t>
            </a:r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Uticaj roditelja koji su skloniji da tokom realizacije ovog zadatka detetu stalno daju konkretne naloge je negativan, odnosno ova deca ostvaruju slabije rezultate.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Uticaj roditelja na kapacitete odlaganja zadovoljstva deteta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/>
          <a:lstStyle/>
          <a:p>
            <a:pPr algn="just"/>
            <a:r>
              <a:rPr lang="sr-Latn-RS" dirty="0" smtClean="0"/>
              <a:t>Postavlja se pitanje da li je ponašanje roditelja dovelo do slabijeg uspeha deteta ili je primarni deficit u oblasti samoregulacije deteta uticao da roditelji izaberu drugačije strategije pružanja pomoći. </a:t>
            </a:r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Deca majki koje su koristile strategije usmeravanja detetove pažnje na sadržaje koji nisu povezani sa nagradom imala su više uspeha u odlaganju zadovoljstva od dece čije su majke koristile zabrane (npr. </a:t>
            </a:r>
            <a:r>
              <a:rPr lang="sr-Latn-RS" dirty="0" smtClean="0"/>
              <a:t>Ne </a:t>
            </a:r>
            <a:r>
              <a:rPr lang="sr-Latn-RS" dirty="0" smtClean="0"/>
              <a:t>smeš to da diraš).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Uticaj roditelja na kapacitete odlaganja zadovoljstva deteta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/>
          <a:lstStyle/>
          <a:p>
            <a:pPr algn="just"/>
            <a:r>
              <a:rPr lang="sr-Latn-RS" dirty="0" smtClean="0"/>
              <a:t>Deca od roditelja uče da primene određenu strategiju. Strategije koje roditelj primenjuje moraju da odgovaraju detetovom razvojnom nivou. Skretanje pažnje sa nagrade je efikasnija strategija za decu sa IO i decu TR predškolskog uzrasta od predočavanja uzročno posledičnih veza između trenutnih napora i budućih pozitivnih ishoda.</a:t>
            </a:r>
          </a:p>
          <a:p>
            <a:pPr algn="just"/>
            <a:r>
              <a:rPr lang="sr-Latn-RS" dirty="0" smtClean="0"/>
              <a:t>Primena strategije skretanja pažnje koju promoviše roditelj decu sa IO i decu TR predškolskog </a:t>
            </a:r>
            <a:r>
              <a:rPr lang="sr-Latn-RS" dirty="0" smtClean="0"/>
              <a:t>uzrasta čini </a:t>
            </a:r>
            <a:r>
              <a:rPr lang="sr-Latn-RS" dirty="0" smtClean="0"/>
              <a:t>uspešnijom u odlaganju zadovoljstva od primene strategija: </a:t>
            </a:r>
            <a:r>
              <a:rPr lang="en-US" dirty="0" err="1" smtClean="0"/>
              <a:t>pregovaranja</a:t>
            </a:r>
            <a:r>
              <a:rPr lang="en-US" dirty="0" smtClean="0"/>
              <a:t> (</a:t>
            </a:r>
            <a:r>
              <a:rPr lang="en-US" dirty="0" err="1" smtClean="0"/>
              <a:t>možeš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igraš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tom </a:t>
            </a:r>
            <a:r>
              <a:rPr lang="en-US" dirty="0" err="1" smtClean="0"/>
              <a:t>igračkom</a:t>
            </a:r>
            <a:r>
              <a:rPr lang="en-US" dirty="0" smtClean="0"/>
              <a:t> </a:t>
            </a:r>
            <a:r>
              <a:rPr lang="en-US" dirty="0" err="1" smtClean="0"/>
              <a:t>kasnije</a:t>
            </a:r>
            <a:r>
              <a:rPr lang="en-US" dirty="0" smtClean="0"/>
              <a:t>), </a:t>
            </a:r>
            <a:r>
              <a:rPr lang="en-US" dirty="0" err="1" smtClean="0"/>
              <a:t>ponavljanja</a:t>
            </a:r>
            <a:r>
              <a:rPr lang="en-US" dirty="0" smtClean="0"/>
              <a:t> </a:t>
            </a:r>
            <a:r>
              <a:rPr lang="en-US" dirty="0" err="1" smtClean="0"/>
              <a:t>pravila</a:t>
            </a:r>
            <a:r>
              <a:rPr lang="en-US" dirty="0" smtClean="0"/>
              <a:t>, </a:t>
            </a:r>
            <a:r>
              <a:rPr lang="en-US" dirty="0" err="1" smtClean="0"/>
              <a:t>direktnih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indirektnih</a:t>
            </a:r>
            <a:r>
              <a:rPr lang="en-US" dirty="0" smtClean="0"/>
              <a:t> </a:t>
            </a:r>
            <a:r>
              <a:rPr lang="en-US" dirty="0" err="1" smtClean="0"/>
              <a:t>naloga</a:t>
            </a:r>
            <a:r>
              <a:rPr lang="sr-Latn-RS" dirty="0" smtClean="0"/>
              <a:t>.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Uticaj roditelja na kapacitete odlaganja zadovoljstva deteta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/>
          <a:lstStyle/>
          <a:p>
            <a:pPr algn="just"/>
            <a:r>
              <a:rPr lang="sr-Latn-RS" dirty="0" smtClean="0"/>
              <a:t>Neprijatnost koju roditelj oseća kada dete izneveri njegova očekivanja dovodi do preteranog usmeravanja deteta, upotrebe nagrada i kazni ili snižavanja očekivanja. </a:t>
            </a:r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Roditelj koji ne zadovoljava potrebe deteta, nema uvid u teškoće sa kojima se dete suočava, ne može da ponudi odgovarajuće strategije samoregulacije.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Odlaganje</a:t>
            </a:r>
            <a:r>
              <a:rPr lang="en-US" b="1" dirty="0" smtClean="0"/>
              <a:t> </a:t>
            </a:r>
            <a:r>
              <a:rPr lang="en-US" b="1" dirty="0" err="1" smtClean="0"/>
              <a:t>zadovoljstva</a:t>
            </a:r>
            <a:r>
              <a:rPr lang="en-US" b="1" dirty="0" smtClean="0"/>
              <a:t> </a:t>
            </a:r>
            <a:r>
              <a:rPr lang="en-US" b="1" dirty="0" err="1" smtClean="0"/>
              <a:t>kod</a:t>
            </a:r>
            <a:r>
              <a:rPr lang="en-US" b="1" dirty="0" smtClean="0"/>
              <a:t> </a:t>
            </a:r>
            <a:r>
              <a:rPr lang="en-US" b="1" dirty="0" err="1" smtClean="0"/>
              <a:t>osoba</a:t>
            </a:r>
            <a:r>
              <a:rPr lang="en-US" b="1" dirty="0" smtClean="0"/>
              <a:t> </a:t>
            </a:r>
            <a:r>
              <a:rPr lang="en-US" b="1" dirty="0" err="1" smtClean="0"/>
              <a:t>sa</a:t>
            </a:r>
            <a:r>
              <a:rPr lang="en-US" b="1" dirty="0" smtClean="0"/>
              <a:t> 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r>
              <a:rPr lang="sr-Latn-RS" dirty="0" smtClean="0"/>
              <a:t>Kod osoba sa IO </a:t>
            </a:r>
            <a:r>
              <a:rPr lang="en-US" dirty="0" err="1" smtClean="0"/>
              <a:t>razume</a:t>
            </a:r>
            <a:r>
              <a:rPr lang="sr-Latn-RS" dirty="0" smtClean="0"/>
              <a:t>vanje</a:t>
            </a:r>
            <a:r>
              <a:rPr lang="en-US" dirty="0" smtClean="0"/>
              <a:t> </a:t>
            </a:r>
            <a:r>
              <a:rPr lang="en-US" dirty="0" err="1" smtClean="0"/>
              <a:t>propozicij</a:t>
            </a:r>
            <a:r>
              <a:rPr lang="sr-Latn-RS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zadatka</a:t>
            </a:r>
            <a:r>
              <a:rPr lang="sr-Latn-RS" dirty="0" smtClean="0"/>
              <a:t> odlaganja zadovoljstva predstavlja poseban izazov: </a:t>
            </a:r>
          </a:p>
          <a:p>
            <a:pPr>
              <a:buFontTx/>
              <a:buChar char="-"/>
            </a:pPr>
            <a:r>
              <a:rPr lang="en-US" dirty="0" smtClean="0"/>
              <a:t>D</a:t>
            </a:r>
            <a:r>
              <a:rPr lang="sr-Latn-RS" dirty="0" smtClean="0"/>
              <a:t>eficiti u domenu pažnje</a:t>
            </a:r>
          </a:p>
          <a:p>
            <a:pPr>
              <a:buFontTx/>
              <a:buChar char="-"/>
            </a:pPr>
            <a:r>
              <a:rPr lang="sr-Latn-RS" dirty="0" smtClean="0"/>
              <a:t>Pamćenje instrukcija (radna memorija)</a:t>
            </a:r>
          </a:p>
          <a:p>
            <a:pPr>
              <a:buFontTx/>
              <a:buChar char="-"/>
            </a:pPr>
            <a:r>
              <a:rPr lang="sr-Latn-RS" dirty="0" smtClean="0"/>
              <a:t>Ograničen fond reči</a:t>
            </a:r>
          </a:p>
          <a:p>
            <a:pPr>
              <a:buFontTx/>
              <a:buChar char="-"/>
            </a:pPr>
            <a:r>
              <a:rPr lang="sr-Latn-RS" dirty="0" smtClean="0"/>
              <a:t>Teškoće u orijentaciji u vremenu</a:t>
            </a:r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r>
              <a:rPr lang="sr-Latn-RS" dirty="0" smtClean="0"/>
              <a:t>Skoro trećina</a:t>
            </a:r>
            <a:r>
              <a:rPr lang="en-US" dirty="0" smtClean="0"/>
              <a:t> </a:t>
            </a:r>
            <a:r>
              <a:rPr lang="sr-Latn-RS" dirty="0" smtClean="0"/>
              <a:t>ispitanika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Daunovim</a:t>
            </a:r>
            <a:r>
              <a:rPr lang="en-US" dirty="0" smtClean="0"/>
              <a:t> </a:t>
            </a:r>
            <a:r>
              <a:rPr lang="en-US" dirty="0" err="1" smtClean="0"/>
              <a:t>sindromom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RS" dirty="0" smtClean="0"/>
              <a:t> oko 10</a:t>
            </a:r>
            <a:r>
              <a:rPr lang="en-US" dirty="0" smtClean="0"/>
              <a:t>% </a:t>
            </a:r>
            <a:r>
              <a:rPr lang="en-US" dirty="0" err="1" smtClean="0"/>
              <a:t>dece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IO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 smtClean="0"/>
              <a:t>etiologije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sr-Latn-RS" dirty="0" smtClean="0"/>
              <a:t>razumelo</a:t>
            </a:r>
            <a:r>
              <a:rPr lang="en-US" dirty="0" smtClean="0"/>
              <a:t> </a:t>
            </a:r>
            <a:r>
              <a:rPr lang="en-US" dirty="0" err="1" smtClean="0"/>
              <a:t>pravila</a:t>
            </a:r>
            <a:r>
              <a:rPr lang="en-US" dirty="0" smtClean="0"/>
              <a:t> </a:t>
            </a:r>
            <a:r>
              <a:rPr lang="en-US" dirty="0" err="1" smtClean="0"/>
              <a:t>neophodna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uspešnu</a:t>
            </a:r>
            <a:r>
              <a:rPr lang="en-US" dirty="0" smtClean="0"/>
              <a:t> </a:t>
            </a:r>
            <a:r>
              <a:rPr lang="en-US" dirty="0" err="1" smtClean="0"/>
              <a:t>realizaciju</a:t>
            </a:r>
            <a:r>
              <a:rPr lang="en-US" dirty="0" smtClean="0"/>
              <a:t> </a:t>
            </a:r>
            <a:r>
              <a:rPr lang="en-US" dirty="0" err="1" smtClean="0"/>
              <a:t>zadatka</a:t>
            </a:r>
            <a:r>
              <a:rPr lang="sr-Latn-RS" dirty="0" smtClean="0"/>
              <a:t>. </a:t>
            </a:r>
            <a:r>
              <a:rPr lang="en-US" dirty="0" smtClean="0"/>
              <a:t> </a:t>
            </a:r>
            <a:r>
              <a:rPr lang="sr-Latn-RS" dirty="0" smtClean="0"/>
              <a:t>U</a:t>
            </a:r>
            <a:r>
              <a:rPr lang="en-US" dirty="0" smtClean="0"/>
              <a:t> </a:t>
            </a:r>
            <a:r>
              <a:rPr lang="en-US" dirty="0" err="1" smtClean="0"/>
              <a:t>uzorku</a:t>
            </a:r>
            <a:r>
              <a:rPr lang="en-US" dirty="0" smtClean="0"/>
              <a:t> </a:t>
            </a:r>
            <a:r>
              <a:rPr lang="en-US" dirty="0" err="1" smtClean="0"/>
              <a:t>dece</a:t>
            </a:r>
            <a:r>
              <a:rPr lang="en-US" dirty="0" smtClean="0"/>
              <a:t> </a:t>
            </a:r>
            <a:r>
              <a:rPr lang="en-US" dirty="0" err="1" smtClean="0"/>
              <a:t>TR</a:t>
            </a:r>
            <a:r>
              <a:rPr lang="en-US" dirty="0" smtClean="0"/>
              <a:t> </a:t>
            </a:r>
            <a:r>
              <a:rPr lang="en-US" dirty="0" err="1" smtClean="0"/>
              <a:t>istog</a:t>
            </a:r>
            <a:r>
              <a:rPr lang="en-US" dirty="0" smtClean="0"/>
              <a:t> </a:t>
            </a:r>
            <a:r>
              <a:rPr lang="en-US" dirty="0" err="1" smtClean="0"/>
              <a:t>mentalnog</a:t>
            </a:r>
            <a:r>
              <a:rPr lang="en-US" dirty="0" smtClean="0"/>
              <a:t> </a:t>
            </a:r>
            <a:r>
              <a:rPr lang="en-US" dirty="0" err="1" smtClean="0"/>
              <a:t>uzrasta</a:t>
            </a:r>
            <a:r>
              <a:rPr lang="en-US" dirty="0" smtClean="0"/>
              <a:t> </a:t>
            </a:r>
            <a:r>
              <a:rPr lang="en-US" dirty="0" err="1" smtClean="0"/>
              <a:t>teškoće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razumevanjem</a:t>
            </a:r>
            <a:r>
              <a:rPr lang="en-US" dirty="0" smtClean="0"/>
              <a:t> </a:t>
            </a:r>
            <a:r>
              <a:rPr lang="en-US" dirty="0" err="1" smtClean="0"/>
              <a:t>pravila</a:t>
            </a:r>
            <a:r>
              <a:rPr lang="en-US" dirty="0" smtClean="0"/>
              <a:t> </a:t>
            </a:r>
            <a:r>
              <a:rPr lang="en-US" dirty="0" err="1" smtClean="0"/>
              <a:t>imalo</a:t>
            </a:r>
            <a:r>
              <a:rPr lang="en-US" dirty="0" smtClean="0"/>
              <a:t> </a:t>
            </a:r>
            <a:r>
              <a:rPr lang="sr-Latn-RS" dirty="0" smtClean="0"/>
              <a:t>je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oko</a:t>
            </a:r>
            <a:r>
              <a:rPr lang="en-US" dirty="0" smtClean="0"/>
              <a:t> 6% </a:t>
            </a:r>
            <a:r>
              <a:rPr lang="en-US" dirty="0" err="1" smtClean="0"/>
              <a:t>dece</a:t>
            </a:r>
            <a:r>
              <a:rPr lang="sr-Latn-R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Odlaganje</a:t>
            </a:r>
            <a:r>
              <a:rPr lang="en-US" b="1" dirty="0" smtClean="0"/>
              <a:t> </a:t>
            </a:r>
            <a:r>
              <a:rPr lang="en-US" b="1" dirty="0" err="1" smtClean="0"/>
              <a:t>zadovoljstva</a:t>
            </a:r>
            <a:r>
              <a:rPr lang="en-US" b="1" dirty="0" smtClean="0"/>
              <a:t> </a:t>
            </a:r>
            <a:r>
              <a:rPr lang="en-US" b="1" dirty="0" err="1" smtClean="0"/>
              <a:t>kod</a:t>
            </a:r>
            <a:r>
              <a:rPr lang="en-US" b="1" dirty="0" smtClean="0"/>
              <a:t> </a:t>
            </a:r>
            <a:r>
              <a:rPr lang="en-US" b="1" dirty="0" err="1" smtClean="0"/>
              <a:t>osoba</a:t>
            </a:r>
            <a:r>
              <a:rPr lang="en-US" b="1" dirty="0" smtClean="0"/>
              <a:t> </a:t>
            </a:r>
            <a:r>
              <a:rPr lang="en-US" b="1" dirty="0" err="1" smtClean="0"/>
              <a:t>sa</a:t>
            </a:r>
            <a:r>
              <a:rPr lang="en-US" b="1" dirty="0" smtClean="0"/>
              <a:t> 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/>
          <a:lstStyle/>
          <a:p>
            <a:pPr algn="just"/>
            <a:r>
              <a:rPr lang="sr-Latn-RS" dirty="0" smtClean="0"/>
              <a:t>Pre realizacije zadatka dete sa IO treba da ponovi pravila kako bi se ispitivač uverio da ih je razumelo. </a:t>
            </a:r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Izbor nagrada mora da se zasniva na prethodnom testiranju odnosno proveri koje su to nagrade koje deca sa IO najviše vrednuju. </a:t>
            </a:r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Poseban izazov je izbor nagrada za odrasle osobe sa IO. Potrebno je izabrati nagradu koja je u skladu sa kalendarskim uzrastom i sa interesovanjima ispitanika.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Odlaganje</a:t>
            </a:r>
            <a:r>
              <a:rPr lang="en-US" b="1" dirty="0" smtClean="0"/>
              <a:t> </a:t>
            </a:r>
            <a:r>
              <a:rPr lang="en-US" b="1" dirty="0" err="1" smtClean="0"/>
              <a:t>zadovoljstva</a:t>
            </a:r>
            <a:r>
              <a:rPr lang="en-US" b="1" dirty="0" smtClean="0"/>
              <a:t> </a:t>
            </a:r>
            <a:r>
              <a:rPr lang="en-US" b="1" dirty="0" err="1" smtClean="0"/>
              <a:t>kod</a:t>
            </a:r>
            <a:r>
              <a:rPr lang="en-US" b="1" dirty="0" smtClean="0"/>
              <a:t> </a:t>
            </a:r>
            <a:r>
              <a:rPr lang="en-US" b="1" dirty="0" err="1" smtClean="0"/>
              <a:t>osoba</a:t>
            </a:r>
            <a:r>
              <a:rPr lang="en-US" b="1" dirty="0" smtClean="0"/>
              <a:t> </a:t>
            </a:r>
            <a:r>
              <a:rPr lang="en-US" b="1" dirty="0" err="1" smtClean="0"/>
              <a:t>sa</a:t>
            </a:r>
            <a:r>
              <a:rPr lang="en-US" b="1" dirty="0" smtClean="0"/>
              <a:t> 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/>
          <a:lstStyle/>
          <a:p>
            <a:r>
              <a:rPr lang="en-US" dirty="0" err="1" smtClean="0"/>
              <a:t>Davanje</a:t>
            </a:r>
            <a:r>
              <a:rPr lang="en-US" dirty="0" smtClean="0"/>
              <a:t> </a:t>
            </a:r>
            <a:r>
              <a:rPr lang="en-US" dirty="0" err="1" smtClean="0"/>
              <a:t>prednosti</a:t>
            </a:r>
            <a:r>
              <a:rPr lang="en-US" dirty="0" smtClean="0"/>
              <a:t> </a:t>
            </a:r>
            <a:r>
              <a:rPr lang="en-US" dirty="0" err="1" smtClean="0"/>
              <a:t>priznanjima</a:t>
            </a:r>
            <a:r>
              <a:rPr lang="en-US" dirty="0" smtClean="0"/>
              <a:t> 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sr-Latn-RS" dirty="0" smtClean="0"/>
              <a:t>materijalne</a:t>
            </a:r>
            <a:r>
              <a:rPr lang="en-US" dirty="0" smtClean="0"/>
              <a:t> </a:t>
            </a:r>
            <a:r>
              <a:rPr lang="en-US" dirty="0" err="1" smtClean="0"/>
              <a:t>nagrade</a:t>
            </a:r>
            <a:r>
              <a:rPr lang="en-US" dirty="0" smtClean="0"/>
              <a:t>: </a:t>
            </a:r>
            <a:r>
              <a:rPr lang="en-US" dirty="0" err="1" smtClean="0"/>
              <a:t>može</a:t>
            </a:r>
            <a:r>
              <a:rPr lang="en-US" dirty="0" smtClean="0"/>
              <a:t> se </a:t>
            </a:r>
            <a:r>
              <a:rPr lang="en-US" dirty="0" err="1" smtClean="0"/>
              <a:t>objasniti</a:t>
            </a:r>
            <a:r>
              <a:rPr lang="sr-Latn-RS" dirty="0" smtClean="0"/>
              <a:t>:</a:t>
            </a:r>
            <a:r>
              <a:rPr lang="en-US" dirty="0" smtClean="0"/>
              <a:t> </a:t>
            </a:r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pPr>
              <a:buFontTx/>
              <a:buChar char="-"/>
            </a:pPr>
            <a:r>
              <a:rPr lang="en-US" dirty="0" err="1" smtClean="0"/>
              <a:t>razlikama</a:t>
            </a:r>
            <a:r>
              <a:rPr lang="en-US" dirty="0" smtClean="0"/>
              <a:t> </a:t>
            </a:r>
            <a:r>
              <a:rPr lang="en-US" dirty="0" smtClean="0"/>
              <a:t>u </a:t>
            </a:r>
            <a:r>
              <a:rPr lang="en-US" dirty="0" err="1" smtClean="0"/>
              <a:t>hronološkom</a:t>
            </a:r>
            <a:r>
              <a:rPr lang="en-US" dirty="0" smtClean="0"/>
              <a:t> </a:t>
            </a:r>
            <a:r>
              <a:rPr lang="en-US" dirty="0" err="1" smtClean="0"/>
              <a:t>uzrastu</a:t>
            </a:r>
            <a:r>
              <a:rPr lang="en-US" dirty="0" smtClean="0"/>
              <a:t>, </a:t>
            </a:r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pPr>
              <a:buFontTx/>
              <a:buChar char="-"/>
            </a:pPr>
            <a:r>
              <a:rPr lang="en-US" dirty="0" err="1" smtClean="0"/>
              <a:t>dominantnim</a:t>
            </a:r>
            <a:r>
              <a:rPr lang="en-US" dirty="0" smtClean="0"/>
              <a:t> </a:t>
            </a:r>
            <a:r>
              <a:rPr lang="en-US" dirty="0" err="1" smtClean="0"/>
              <a:t>spoljašnjim</a:t>
            </a:r>
            <a:r>
              <a:rPr lang="en-US" dirty="0" smtClean="0"/>
              <a:t> </a:t>
            </a:r>
            <a:r>
              <a:rPr lang="en-US" dirty="0" err="1" smtClean="0"/>
              <a:t>lokusom</a:t>
            </a:r>
            <a:r>
              <a:rPr lang="en-US" dirty="0" smtClean="0"/>
              <a:t> </a:t>
            </a:r>
            <a:r>
              <a:rPr lang="en-US" dirty="0" err="1" smtClean="0"/>
              <a:t>kontrole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r>
              <a:rPr lang="sr-Latn-RS" dirty="0" smtClean="0"/>
              <a:t>- </a:t>
            </a:r>
            <a:r>
              <a:rPr lang="en-US" dirty="0" err="1" smtClean="0"/>
              <a:t>željom</a:t>
            </a:r>
            <a:r>
              <a:rPr lang="en-US" dirty="0" smtClean="0"/>
              <a:t> </a:t>
            </a:r>
            <a:r>
              <a:rPr lang="en-US" dirty="0" err="1" smtClean="0"/>
              <a:t>ispitanika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IO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pohvalom</a:t>
            </a:r>
            <a:r>
              <a:rPr lang="en-US" dirty="0" smtClean="0"/>
              <a:t>,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prevazilazi</a:t>
            </a:r>
            <a:r>
              <a:rPr lang="en-US" dirty="0" smtClean="0"/>
              <a:t> </a:t>
            </a:r>
            <a:r>
              <a:rPr lang="en-US" dirty="0" err="1" smtClean="0"/>
              <a:t>želju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sr-Latn-RS" dirty="0" smtClean="0"/>
              <a:t>materijalnim nagradama npr. </a:t>
            </a:r>
            <a:r>
              <a:rPr lang="en-US" dirty="0" err="1" smtClean="0"/>
              <a:t>igračkama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Odlaganje</a:t>
            </a:r>
            <a:r>
              <a:rPr lang="en-US" b="1" dirty="0" smtClean="0"/>
              <a:t> </a:t>
            </a:r>
            <a:r>
              <a:rPr lang="en-US" b="1" dirty="0" err="1" smtClean="0"/>
              <a:t>zadovoljstva</a:t>
            </a:r>
            <a:r>
              <a:rPr lang="en-US" b="1" dirty="0" smtClean="0"/>
              <a:t> </a:t>
            </a:r>
            <a:r>
              <a:rPr lang="en-US" b="1" dirty="0" err="1" smtClean="0"/>
              <a:t>kod</a:t>
            </a:r>
            <a:r>
              <a:rPr lang="en-US" b="1" dirty="0" smtClean="0"/>
              <a:t> </a:t>
            </a:r>
            <a:r>
              <a:rPr lang="en-US" b="1" dirty="0" err="1" smtClean="0"/>
              <a:t>osoba</a:t>
            </a:r>
            <a:r>
              <a:rPr lang="en-US" b="1" dirty="0" smtClean="0"/>
              <a:t> </a:t>
            </a:r>
            <a:r>
              <a:rPr lang="en-US" b="1" dirty="0" err="1" smtClean="0"/>
              <a:t>sa</a:t>
            </a:r>
            <a:r>
              <a:rPr lang="en-US" b="1" dirty="0" smtClean="0"/>
              <a:t> 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pPr algn="just"/>
            <a:r>
              <a:rPr lang="sr-Latn-RS" dirty="0" smtClean="0"/>
              <a:t>Osobe sa Daunovim sindromom sklonije su upotrebi zvona kojim pozivaju ispitivača da se vrati u prostoriju, jer više od dvostruke nagrade cene mogućnost uspostavljanja socijanih interakcija.</a:t>
            </a:r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Za ovu decu vrednost socijalnih odnosa prevazilazi vrednost dvostruke nagrade npr. bombona i sl</a:t>
            </a:r>
            <a:r>
              <a:rPr lang="sr-Latn-RS" dirty="0" smtClean="0"/>
              <a:t>..  </a:t>
            </a:r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Arial Black" pitchFamily="34" charset="0"/>
              </a:rPr>
              <a:t>Zadaci</a:t>
            </a:r>
            <a:r>
              <a:rPr lang="en-US" b="1" dirty="0" smtClean="0">
                <a:latin typeface="Arial Black" pitchFamily="34" charset="0"/>
              </a:rPr>
              <a:t> </a:t>
            </a:r>
            <a:r>
              <a:rPr lang="en-US" b="1" dirty="0" err="1" smtClean="0">
                <a:latin typeface="Arial Black" pitchFamily="34" charset="0"/>
              </a:rPr>
              <a:t>odlaganja</a:t>
            </a:r>
            <a:r>
              <a:rPr lang="en-US" b="1" dirty="0" smtClean="0">
                <a:latin typeface="Arial Black" pitchFamily="34" charset="0"/>
              </a:rPr>
              <a:t> </a:t>
            </a:r>
            <a:r>
              <a:rPr lang="en-US" b="1" dirty="0" err="1" smtClean="0">
                <a:latin typeface="Arial Black" pitchFamily="34" charset="0"/>
              </a:rPr>
              <a:t>zadovoljstva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pPr algn="just"/>
            <a:endParaRPr lang="sr-Latn-RS" dirty="0" smtClean="0"/>
          </a:p>
          <a:p>
            <a:pPr algn="just"/>
            <a:r>
              <a:rPr lang="en-US" dirty="0" err="1" smtClean="0"/>
              <a:t>Iz</a:t>
            </a:r>
            <a:r>
              <a:rPr lang="sr-Latn-RS" dirty="0" smtClean="0"/>
              <a:t>bor između stalno dostupne manje nagrade i veće nagrade koja postaje dostupna ukoliko se ispune određeni </a:t>
            </a:r>
            <a:r>
              <a:rPr lang="sr-Latn-RS" dirty="0" smtClean="0"/>
              <a:t>preduslovi</a:t>
            </a:r>
            <a:r>
              <a:rPr lang="en-US" dirty="0" smtClean="0"/>
              <a:t>. </a:t>
            </a:r>
            <a:r>
              <a:rPr lang="sr-Latn-RS" dirty="0" smtClean="0"/>
              <a:t>Ovaj zadatak je uspešno realizovan ukoliko ispitanik </a:t>
            </a:r>
            <a:r>
              <a:rPr lang="sr-Latn-RS" dirty="0" smtClean="0"/>
              <a:t>u periodu čekanja </a:t>
            </a:r>
            <a:r>
              <a:rPr lang="en-US" dirty="0" err="1" smtClean="0"/>
              <a:t>istraje</a:t>
            </a:r>
            <a:r>
              <a:rPr lang="en-US" dirty="0" smtClean="0"/>
              <a:t> u </a:t>
            </a:r>
            <a:r>
              <a:rPr lang="en-US" dirty="0" err="1" smtClean="0"/>
              <a:t>izboru</a:t>
            </a:r>
            <a:r>
              <a:rPr lang="en-US" dirty="0" smtClean="0"/>
              <a:t> </a:t>
            </a:r>
            <a:r>
              <a:rPr lang="en-US" dirty="0" err="1" smtClean="0"/>
              <a:t>veće</a:t>
            </a:r>
            <a:r>
              <a:rPr lang="en-US" dirty="0" smtClean="0"/>
              <a:t> </a:t>
            </a:r>
            <a:r>
              <a:rPr lang="en-US" dirty="0" err="1" smtClean="0"/>
              <a:t>nagrade</a:t>
            </a:r>
            <a:r>
              <a:rPr lang="sr-Latn-RS" dirty="0" smtClean="0"/>
              <a:t>, odričući se </a:t>
            </a:r>
            <a:r>
              <a:rPr lang="en-US" dirty="0" err="1" smtClean="0"/>
              <a:t>manj</a:t>
            </a:r>
            <a:r>
              <a:rPr lang="sr-Latn-RS" dirty="0" smtClean="0"/>
              <a:t>e</a:t>
            </a:r>
            <a:r>
              <a:rPr lang="en-US" dirty="0" smtClean="0"/>
              <a:t> </a:t>
            </a:r>
            <a:r>
              <a:rPr lang="sr-Latn-RS" dirty="0" smtClean="0"/>
              <a:t>stalno</a:t>
            </a:r>
            <a:r>
              <a:rPr lang="en-US" dirty="0" smtClean="0"/>
              <a:t> </a:t>
            </a:r>
            <a:r>
              <a:rPr lang="en-US" dirty="0" err="1" smtClean="0"/>
              <a:t>dostupn</a:t>
            </a:r>
            <a:r>
              <a:rPr lang="sr-Latn-RS" dirty="0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nagrad</a:t>
            </a:r>
            <a:r>
              <a:rPr lang="sr-Latn-RS" dirty="0" smtClean="0"/>
              <a:t>e.</a:t>
            </a:r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 Do promene u izboru nagrade odnosno do opredeljivanja za manju nagradu može doći usled nedovoljno razvijenih kapaciteta samoregulacije. </a:t>
            </a:r>
          </a:p>
          <a:p>
            <a:endParaRPr lang="sr-Latn-R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Odlaganje</a:t>
            </a:r>
            <a:r>
              <a:rPr lang="en-US" b="1" dirty="0" smtClean="0"/>
              <a:t> </a:t>
            </a:r>
            <a:r>
              <a:rPr lang="en-US" b="1" dirty="0" err="1" smtClean="0"/>
              <a:t>zadovoljstva</a:t>
            </a:r>
            <a:r>
              <a:rPr lang="en-US" b="1" dirty="0" smtClean="0"/>
              <a:t> </a:t>
            </a:r>
            <a:r>
              <a:rPr lang="en-US" b="1" dirty="0" err="1" smtClean="0"/>
              <a:t>kod</a:t>
            </a:r>
            <a:r>
              <a:rPr lang="en-US" b="1" dirty="0" smtClean="0"/>
              <a:t> </a:t>
            </a:r>
            <a:r>
              <a:rPr lang="en-US" b="1" dirty="0" err="1" smtClean="0"/>
              <a:t>osoba</a:t>
            </a:r>
            <a:r>
              <a:rPr lang="en-US" b="1" dirty="0" smtClean="0"/>
              <a:t> </a:t>
            </a:r>
            <a:r>
              <a:rPr lang="en-US" b="1" dirty="0" err="1" smtClean="0"/>
              <a:t>sa</a:t>
            </a:r>
            <a:r>
              <a:rPr lang="en-US" b="1" dirty="0" smtClean="0"/>
              <a:t> 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/>
          <a:lstStyle/>
          <a:p>
            <a:pPr algn="just"/>
            <a:r>
              <a:rPr lang="sr-Latn-RS" dirty="0" smtClean="0"/>
              <a:t>Usled individualnih razlika u zadacima odlaganja zadovoljstva ne preporučuje se primena jedne vrste nagrade u većoj grupi ispitanika. </a:t>
            </a:r>
          </a:p>
          <a:p>
            <a:pPr algn="just">
              <a:buNone/>
            </a:pPr>
            <a:endParaRPr lang="sr-Latn-RS" dirty="0" smtClean="0"/>
          </a:p>
          <a:p>
            <a:pPr algn="just"/>
            <a:r>
              <a:rPr lang="sr-Latn-RS" dirty="0" smtClean="0"/>
              <a:t>Za </a:t>
            </a:r>
            <a:r>
              <a:rPr lang="sr-Latn-RS" dirty="0" smtClean="0"/>
              <a:t>š</a:t>
            </a:r>
            <a:r>
              <a:rPr lang="en-US" dirty="0" err="1" smtClean="0"/>
              <a:t>iri</a:t>
            </a:r>
            <a:r>
              <a:rPr lang="en-US" dirty="0" smtClean="0"/>
              <a:t> </a:t>
            </a:r>
            <a:r>
              <a:rPr lang="en-US" dirty="0" err="1" smtClean="0"/>
              <a:t>izbor</a:t>
            </a:r>
            <a:r>
              <a:rPr lang="en-US" dirty="0" smtClean="0"/>
              <a:t> </a:t>
            </a:r>
            <a:r>
              <a:rPr lang="en-US" dirty="0" err="1" smtClean="0"/>
              <a:t>relevantnih</a:t>
            </a:r>
            <a:r>
              <a:rPr lang="en-US" dirty="0" smtClean="0"/>
              <a:t> </a:t>
            </a:r>
            <a:r>
              <a:rPr lang="en-US" dirty="0" err="1" smtClean="0"/>
              <a:t>nagrada</a:t>
            </a:r>
            <a:r>
              <a:rPr lang="en-US" dirty="0" smtClean="0"/>
              <a:t> </a:t>
            </a:r>
            <a:r>
              <a:rPr lang="sr-Latn-RS" dirty="0" smtClean="0"/>
              <a:t>koriste se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daju</a:t>
            </a:r>
            <a:r>
              <a:rPr lang="en-US" dirty="0" smtClean="0"/>
              <a:t> </a:t>
            </a:r>
            <a:r>
              <a:rPr lang="en-US" dirty="0" err="1" smtClean="0"/>
              <a:t>osobe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dobro</a:t>
            </a:r>
            <a:r>
              <a:rPr lang="en-US" dirty="0" smtClean="0"/>
              <a:t> </a:t>
            </a:r>
            <a:r>
              <a:rPr lang="en-US" dirty="0" err="1" smtClean="0"/>
              <a:t>poznaju</a:t>
            </a:r>
            <a:r>
              <a:rPr lang="en-US" dirty="0" smtClean="0"/>
              <a:t> </a:t>
            </a:r>
            <a:r>
              <a:rPr lang="en-US" dirty="0" err="1" smtClean="0"/>
              <a:t>ispitanika</a:t>
            </a:r>
            <a:r>
              <a:rPr lang="en-US" dirty="0" smtClean="0"/>
              <a:t>, a </a:t>
            </a:r>
            <a:r>
              <a:rPr lang="sr-Latn-RS" dirty="0" smtClean="0"/>
              <a:t>za </a:t>
            </a:r>
            <a:r>
              <a:rPr lang="en-US" dirty="0" err="1" smtClean="0"/>
              <a:t>uži</a:t>
            </a:r>
            <a:r>
              <a:rPr lang="en-US" dirty="0" smtClean="0"/>
              <a:t> je </a:t>
            </a:r>
            <a:r>
              <a:rPr lang="en-US" dirty="0" err="1" smtClean="0"/>
              <a:t>potrebno</a:t>
            </a:r>
            <a:r>
              <a:rPr lang="sr-Latn-RS" dirty="0" smtClean="0"/>
              <a:t> da od nekoliko ponuđenih nagrada sam ispitanik</a:t>
            </a:r>
            <a:r>
              <a:rPr lang="en-US" dirty="0" smtClean="0"/>
              <a:t> </a:t>
            </a:r>
            <a:r>
              <a:rPr lang="sr-Latn-RS" dirty="0" smtClean="0"/>
              <a:t>odabere jednu</a:t>
            </a:r>
            <a:r>
              <a:rPr lang="en-US" dirty="0" smtClean="0"/>
              <a:t>. </a:t>
            </a:r>
          </a:p>
          <a:p>
            <a:endParaRPr lang="sr-Latn-R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Intervencija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 lnSpcReduction="10000"/>
          </a:bodyPr>
          <a:lstStyle/>
          <a:p>
            <a:pPr algn="just"/>
            <a:r>
              <a:rPr lang="sr-Latn-RS" dirty="0" smtClean="0"/>
              <a:t>Deca TR koja su učestvovala u grupnim aktivnostima koje se organizuju u predškolskim ustanovama postigla su bolje rezultate na zadacima odlaganja zadovoljstva u odnosu na decu TR iz kontrolne grupe.</a:t>
            </a:r>
          </a:p>
          <a:p>
            <a:endParaRPr lang="sr-Latn-RS" dirty="0" smtClean="0"/>
          </a:p>
          <a:p>
            <a:endParaRPr lang="sr-Latn-RS" dirty="0" smtClean="0"/>
          </a:p>
          <a:p>
            <a:pPr algn="just"/>
            <a:r>
              <a:rPr lang="sr-Latn-RS" dirty="0" smtClean="0"/>
              <a:t>Napredak u odlaganju zadovoljstva je registrovan i kod dece sa ADHD. Postepenim povećavanjem vremena čekanja, kod ove dece su unapređeni kapaciteti odlaganja zadovoljstva. Vreme čekanja nakon intervencije je produženo 6 puta. Deca su naučila da koriste strategije koje su im pomogle da budu uspešniji u ovoj vrsti zadataka. Rezultati su potvrđeni i upotrebom različitih vrsta nagrada.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Primena odlaganja zadovoljstva u modifikovanju ponašanja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pPr algn="just"/>
            <a:r>
              <a:rPr lang="sr-Latn-RS" dirty="0" smtClean="0"/>
              <a:t>Trenutna stalno dostupna zadovoljstva onemogućavaju dete da razvija kapacitete samoregulacije. </a:t>
            </a:r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Odsustvo zahteva za usklađivanjem ponašanja sa potrebama </a:t>
            </a:r>
            <a:r>
              <a:rPr lang="sr-Latn-RS" dirty="0" smtClean="0"/>
              <a:t>saigrača ometa usvajanje veština samoregulacije. </a:t>
            </a:r>
            <a:endParaRPr lang="sr-Latn-RS" dirty="0" smtClean="0"/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Nedoslednost roditelja i onemogućavanje detetu da se suoči sa posledicama svojih </a:t>
            </a:r>
            <a:r>
              <a:rPr lang="sr-Latn-RS" dirty="0" smtClean="0"/>
              <a:t>odluka takođe negativno deluje na razvoj kapaciteta samoregulacije (</a:t>
            </a:r>
            <a:r>
              <a:rPr lang="sr-Latn-RS" i="1" dirty="0" smtClean="0"/>
              <a:t>Npr</a:t>
            </a:r>
            <a:r>
              <a:rPr lang="sr-Latn-RS" i="1" dirty="0" smtClean="0"/>
              <a:t>. </a:t>
            </a:r>
            <a:r>
              <a:rPr lang="sr-Latn-RS" i="1" dirty="0" smtClean="0"/>
              <a:t>roditelj koji ne ispunjeni </a:t>
            </a:r>
            <a:r>
              <a:rPr lang="sr-Latn-RS" i="1" dirty="0" smtClean="0"/>
              <a:t>dato obećanje ili </a:t>
            </a:r>
            <a:r>
              <a:rPr lang="sr-Latn-RS" i="1" dirty="0" smtClean="0"/>
              <a:t>dete koje ne </a:t>
            </a:r>
            <a:r>
              <a:rPr lang="sr-Latn-RS" i="1" dirty="0" smtClean="0"/>
              <a:t>uradi domaći zadatak, ali ipak dobije </a:t>
            </a:r>
            <a:r>
              <a:rPr lang="sr-Latn-RS" i="1" dirty="0" smtClean="0"/>
              <a:t>nagradu)</a:t>
            </a:r>
            <a:r>
              <a:rPr lang="sr-Latn-RS" dirty="0" smtClean="0"/>
              <a:t>. </a:t>
            </a:r>
            <a:endParaRPr lang="sr-Latn-RS" dirty="0" smtClean="0"/>
          </a:p>
          <a:p>
            <a:endParaRPr lang="sr-Latn-R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Zadatak odlaganja zadovoljstva sadrži dva segmenta: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sr-Latn-RS" dirty="0" smtClean="0"/>
              <a:t>O</a:t>
            </a:r>
            <a:r>
              <a:rPr lang="en-US" dirty="0" err="1" smtClean="0"/>
              <a:t>DLUK</a:t>
            </a:r>
            <a:r>
              <a:rPr lang="sr-Latn-RS" dirty="0" smtClean="0"/>
              <a:t>U </a:t>
            </a:r>
          </a:p>
          <a:p>
            <a:pPr marL="457200" indent="-457200">
              <a:buNone/>
            </a:pPr>
            <a:r>
              <a:rPr lang="sr-Latn-RS" dirty="0" smtClean="0"/>
              <a:t>- odluka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sr-Latn-RS" dirty="0" smtClean="0"/>
              <a:t>preuzme manja ili </a:t>
            </a:r>
            <a:r>
              <a:rPr lang="en-US" dirty="0" err="1" smtClean="0"/>
              <a:t>čeka</a:t>
            </a:r>
            <a:r>
              <a:rPr lang="en-US" dirty="0" smtClean="0"/>
              <a:t> </a:t>
            </a:r>
            <a:r>
              <a:rPr lang="en-US" dirty="0" err="1" smtClean="0"/>
              <a:t>veća</a:t>
            </a:r>
            <a:r>
              <a:rPr lang="en-US" dirty="0" smtClean="0"/>
              <a:t> </a:t>
            </a:r>
            <a:r>
              <a:rPr lang="en-US" dirty="0" err="1" smtClean="0"/>
              <a:t>nagrada</a:t>
            </a:r>
            <a:r>
              <a:rPr lang="en-US" dirty="0" smtClean="0"/>
              <a:t> </a:t>
            </a:r>
            <a:r>
              <a:rPr lang="sr-Latn-RS" dirty="0" smtClean="0"/>
              <a:t>zavisi od:</a:t>
            </a:r>
          </a:p>
          <a:p>
            <a:r>
              <a:rPr lang="sr-Latn-RS" dirty="0" smtClean="0"/>
              <a:t>vrednovanja </a:t>
            </a:r>
            <a:r>
              <a:rPr lang="en-US" dirty="0" err="1" smtClean="0"/>
              <a:t>nagrad</a:t>
            </a:r>
            <a:r>
              <a:rPr lang="sr-Latn-RS" dirty="0" smtClean="0"/>
              <a:t>e, </a:t>
            </a:r>
            <a:endParaRPr lang="sr-Latn-RS" dirty="0" smtClean="0"/>
          </a:p>
          <a:p>
            <a:r>
              <a:rPr lang="sr-Latn-RS" dirty="0" smtClean="0"/>
              <a:t>nivoa samoefikasnosti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endParaRPr lang="sr-Latn-RS" dirty="0" smtClean="0"/>
          </a:p>
          <a:p>
            <a:r>
              <a:rPr lang="en-US" dirty="0" err="1" smtClean="0"/>
              <a:t>vremenskog</a:t>
            </a:r>
            <a:r>
              <a:rPr lang="en-US" dirty="0" smtClean="0"/>
              <a:t> </a:t>
            </a:r>
            <a:r>
              <a:rPr lang="en-US" dirty="0" err="1" smtClean="0"/>
              <a:t>perioda</a:t>
            </a:r>
            <a:r>
              <a:rPr lang="en-US" dirty="0" smtClean="0"/>
              <a:t> </a:t>
            </a:r>
            <a:r>
              <a:rPr lang="en-US" dirty="0" err="1" smtClean="0"/>
              <a:t>posle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veća</a:t>
            </a:r>
            <a:r>
              <a:rPr lang="en-US" dirty="0" smtClean="0"/>
              <a:t> </a:t>
            </a:r>
            <a:r>
              <a:rPr lang="en-US" dirty="0" err="1" smtClean="0"/>
              <a:t>nagrada</a:t>
            </a:r>
            <a:r>
              <a:rPr lang="en-US" dirty="0" smtClean="0"/>
              <a:t> </a:t>
            </a:r>
            <a:r>
              <a:rPr lang="en-US" dirty="0" err="1" smtClean="0"/>
              <a:t>postaje</a:t>
            </a:r>
            <a:r>
              <a:rPr lang="en-US" dirty="0" smtClean="0"/>
              <a:t> </a:t>
            </a:r>
            <a:r>
              <a:rPr lang="en-US" dirty="0" err="1" smtClean="0"/>
              <a:t>dostupna</a:t>
            </a:r>
            <a:r>
              <a:rPr lang="sr-Latn-RS" dirty="0" smtClean="0"/>
              <a:t>.</a:t>
            </a:r>
          </a:p>
          <a:p>
            <a:endParaRPr lang="sr-Latn-RS" dirty="0" smtClean="0"/>
          </a:p>
          <a:p>
            <a:pPr>
              <a:buNone/>
            </a:pPr>
            <a:r>
              <a:rPr lang="sr-Latn-RS" dirty="0" smtClean="0"/>
              <a:t>2. IZBOR S</a:t>
            </a:r>
            <a:r>
              <a:rPr lang="en-US" dirty="0" err="1" smtClean="0"/>
              <a:t>TRATEGIJ</a:t>
            </a:r>
            <a:r>
              <a:rPr lang="sr-Latn-RS" dirty="0" smtClean="0"/>
              <a:t>E </a:t>
            </a:r>
            <a:r>
              <a:rPr lang="en-US" dirty="0" err="1" smtClean="0"/>
              <a:t>ODLAGANJA</a:t>
            </a:r>
            <a:r>
              <a:rPr lang="en-US" dirty="0" smtClean="0"/>
              <a:t> </a:t>
            </a:r>
            <a:r>
              <a:rPr lang="en-US" dirty="0" err="1" smtClean="0"/>
              <a:t>ZADOVOLJSTVA</a:t>
            </a:r>
            <a:endParaRPr lang="en-US" dirty="0" smtClean="0"/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Arial Black" pitchFamily="34" charset="0"/>
              </a:rPr>
              <a:t>Zadaci</a:t>
            </a:r>
            <a:r>
              <a:rPr lang="en-US" b="1" dirty="0" smtClean="0">
                <a:latin typeface="Arial Black" pitchFamily="34" charset="0"/>
              </a:rPr>
              <a:t> </a:t>
            </a:r>
            <a:r>
              <a:rPr lang="en-US" b="1" dirty="0" err="1" smtClean="0">
                <a:latin typeface="Arial Black" pitchFamily="34" charset="0"/>
              </a:rPr>
              <a:t>odlaganja</a:t>
            </a:r>
            <a:r>
              <a:rPr lang="en-US" b="1" dirty="0" smtClean="0">
                <a:latin typeface="Arial Black" pitchFamily="34" charset="0"/>
              </a:rPr>
              <a:t> </a:t>
            </a:r>
            <a:r>
              <a:rPr lang="en-US" b="1" dirty="0" err="1" smtClean="0">
                <a:latin typeface="Arial Black" pitchFamily="34" charset="0"/>
              </a:rPr>
              <a:t>zadovoljstva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Latn-RS" dirty="0" smtClean="0"/>
              <a:t>Za uspeh na</a:t>
            </a:r>
            <a:r>
              <a:rPr lang="en-US" dirty="0" smtClean="0"/>
              <a:t> </a:t>
            </a:r>
            <a:r>
              <a:rPr lang="en-US" dirty="0" err="1" smtClean="0"/>
              <a:t>zadacima</a:t>
            </a:r>
            <a:r>
              <a:rPr lang="en-US" dirty="0" smtClean="0"/>
              <a:t> </a:t>
            </a:r>
            <a:r>
              <a:rPr lang="en-US" dirty="0" err="1" smtClean="0"/>
              <a:t>odlaganja</a:t>
            </a:r>
            <a:r>
              <a:rPr lang="en-US" dirty="0" smtClean="0"/>
              <a:t> </a:t>
            </a:r>
            <a:r>
              <a:rPr lang="en-US" dirty="0" err="1" smtClean="0"/>
              <a:t>zadovoljstva</a:t>
            </a:r>
            <a:r>
              <a:rPr lang="en-US" dirty="0" smtClean="0"/>
              <a:t> </a:t>
            </a:r>
            <a:r>
              <a:rPr lang="sr-Latn-RS" dirty="0" smtClean="0"/>
              <a:t>značajna je primena strategija kojima se </a:t>
            </a:r>
            <a:r>
              <a:rPr lang="en-US" dirty="0" err="1" smtClean="0"/>
              <a:t>inhib</a:t>
            </a:r>
            <a:r>
              <a:rPr lang="sr-Latn-RS" dirty="0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impulsivn</a:t>
            </a:r>
            <a:r>
              <a:rPr lang="sr-Latn-RS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odgovor</a:t>
            </a:r>
            <a:r>
              <a:rPr lang="sr-Latn-RS" dirty="0" smtClean="0"/>
              <a:t> u kraćem vremenskom periodu. 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sr-Latn-RS" dirty="0" smtClean="0"/>
              <a:t>Strategije</a:t>
            </a:r>
            <a:r>
              <a:rPr lang="en-US" dirty="0" smtClean="0"/>
              <a:t> </a:t>
            </a:r>
            <a:r>
              <a:rPr lang="en-US" dirty="0" err="1" smtClean="0"/>
              <a:t>samoregulacije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se </a:t>
            </a:r>
            <a:r>
              <a:rPr lang="en-US" dirty="0" err="1" smtClean="0"/>
              <a:t>koriste</a:t>
            </a:r>
            <a:r>
              <a:rPr lang="en-US" dirty="0" smtClean="0"/>
              <a:t> u </a:t>
            </a:r>
            <a:r>
              <a:rPr lang="en-US" dirty="0" err="1" smtClean="0"/>
              <a:t>ostvarivanju</a:t>
            </a:r>
            <a:r>
              <a:rPr lang="en-US" dirty="0" smtClean="0"/>
              <a:t> </a:t>
            </a:r>
            <a:r>
              <a:rPr lang="en-US" dirty="0" err="1" smtClean="0"/>
              <a:t>ciljeva</a:t>
            </a:r>
            <a:r>
              <a:rPr lang="en-US" dirty="0" smtClean="0"/>
              <a:t> </a:t>
            </a:r>
            <a:r>
              <a:rPr lang="sr-Latn-RS" dirty="0" smtClean="0"/>
              <a:t>u dužim vremenskim periodima (nekoliko nedelja, meseci) znatno su kompleksnije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Arial Black" pitchFamily="34" charset="0"/>
              </a:rPr>
              <a:t>Zadaci</a:t>
            </a:r>
            <a:r>
              <a:rPr lang="en-US" b="1" dirty="0" smtClean="0">
                <a:latin typeface="Arial Black" pitchFamily="34" charset="0"/>
              </a:rPr>
              <a:t> </a:t>
            </a:r>
            <a:r>
              <a:rPr lang="en-US" b="1" dirty="0" err="1" smtClean="0">
                <a:latin typeface="Arial Black" pitchFamily="34" charset="0"/>
              </a:rPr>
              <a:t>odlaganja</a:t>
            </a:r>
            <a:r>
              <a:rPr lang="en-US" b="1" dirty="0" smtClean="0">
                <a:latin typeface="Arial Black" pitchFamily="34" charset="0"/>
              </a:rPr>
              <a:t> </a:t>
            </a:r>
            <a:r>
              <a:rPr lang="en-US" b="1" dirty="0" err="1" smtClean="0">
                <a:latin typeface="Arial Black" pitchFamily="34" charset="0"/>
              </a:rPr>
              <a:t>zadovoljstva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Jedan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načina</a:t>
            </a:r>
            <a:r>
              <a:rPr lang="en-US" dirty="0" smtClean="0"/>
              <a:t> </a:t>
            </a:r>
            <a:r>
              <a:rPr lang="en-US" dirty="0" err="1" smtClean="0"/>
              <a:t>procene</a:t>
            </a:r>
            <a:r>
              <a:rPr lang="en-US" dirty="0" smtClean="0"/>
              <a:t> </a:t>
            </a:r>
            <a:r>
              <a:rPr lang="en-US" dirty="0" err="1" smtClean="0"/>
              <a:t>kapaciteta</a:t>
            </a:r>
            <a:r>
              <a:rPr lang="en-US" dirty="0" smtClean="0"/>
              <a:t> </a:t>
            </a:r>
            <a:r>
              <a:rPr lang="en-US" dirty="0" err="1" smtClean="0"/>
              <a:t>samoregulacije</a:t>
            </a:r>
            <a:r>
              <a:rPr lang="sr-Latn-RS" dirty="0" smtClean="0"/>
              <a:t>.</a:t>
            </a:r>
            <a:r>
              <a:rPr lang="en-US" dirty="0" smtClean="0"/>
              <a:t> 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sr-Latn-RS" dirty="0" smtClean="0"/>
              <a:t>Rezultati na zadacima odlaganja zadovoljstva predstavljaju prediktore </a:t>
            </a:r>
            <a:r>
              <a:rPr lang="en-US" dirty="0" err="1" smtClean="0"/>
              <a:t>akademsk</a:t>
            </a:r>
            <a:r>
              <a:rPr lang="sr-Latn-RS" dirty="0" smtClean="0"/>
              <a:t>og</a:t>
            </a:r>
            <a:r>
              <a:rPr lang="en-US" dirty="0" smtClean="0"/>
              <a:t> </a:t>
            </a:r>
            <a:r>
              <a:rPr lang="sr-Latn-RS" dirty="0" smtClean="0"/>
              <a:t>uspeha. </a:t>
            </a:r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A</a:t>
            </a:r>
            <a:r>
              <a:rPr lang="en-US" dirty="0" err="1" smtClean="0"/>
              <a:t>kademsk</a:t>
            </a:r>
            <a:r>
              <a:rPr lang="sr-Latn-RS" dirty="0" smtClean="0"/>
              <a:t>a</a:t>
            </a:r>
            <a:r>
              <a:rPr lang="en-US" dirty="0" smtClean="0"/>
              <a:t> </a:t>
            </a:r>
            <a:r>
              <a:rPr lang="sr-Latn-RS" dirty="0" smtClean="0"/>
              <a:t>postignuća učenika TR su više povezana sa uspehom na zadacima odlaganja zadovoljstva nego sa IQ skorom.</a:t>
            </a:r>
          </a:p>
          <a:p>
            <a:endParaRPr lang="sr-Latn-R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Učinak na zadacima odlaganja zadovoljstva povezan je sa: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/>
          <a:lstStyle/>
          <a:p>
            <a:r>
              <a:rPr lang="sr-Latn-RS" dirty="0" smtClean="0"/>
              <a:t>nivoom </a:t>
            </a:r>
            <a:r>
              <a:rPr lang="en-US" dirty="0" err="1" smtClean="0"/>
              <a:t>samopoštovanj</a:t>
            </a:r>
            <a:r>
              <a:rPr lang="sr-Latn-RS" dirty="0" smtClean="0"/>
              <a:t>a</a:t>
            </a:r>
            <a:r>
              <a:rPr lang="en-US" dirty="0" smtClean="0"/>
              <a:t>,</a:t>
            </a:r>
            <a:r>
              <a:rPr lang="sr-Latn-RS" dirty="0" smtClean="0"/>
              <a:t> </a:t>
            </a:r>
          </a:p>
          <a:p>
            <a:r>
              <a:rPr lang="sr-Latn-RS" dirty="0" smtClean="0"/>
              <a:t>poštovanjem </a:t>
            </a:r>
            <a:r>
              <a:rPr lang="en-US" dirty="0" err="1" smtClean="0"/>
              <a:t>školskih</a:t>
            </a:r>
            <a:r>
              <a:rPr lang="en-US" dirty="0" smtClean="0"/>
              <a:t> </a:t>
            </a:r>
            <a:r>
              <a:rPr lang="en-US" dirty="0" err="1" smtClean="0"/>
              <a:t>pravila</a:t>
            </a:r>
            <a:r>
              <a:rPr lang="en-US" dirty="0" smtClean="0"/>
              <a:t>,</a:t>
            </a:r>
            <a:endParaRPr lang="sr-Latn-RS" dirty="0" smtClean="0"/>
          </a:p>
          <a:p>
            <a:r>
              <a:rPr lang="en-US" dirty="0" err="1" smtClean="0"/>
              <a:t>agresivnim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delinkventnim</a:t>
            </a:r>
            <a:r>
              <a:rPr lang="en-US" dirty="0" smtClean="0"/>
              <a:t> </a:t>
            </a:r>
            <a:r>
              <a:rPr lang="en-US" dirty="0" err="1" smtClean="0"/>
              <a:t>ponašanjem</a:t>
            </a:r>
            <a:r>
              <a:rPr lang="sr-Latn-RS" dirty="0" smtClean="0"/>
              <a:t>,</a:t>
            </a:r>
            <a:r>
              <a:rPr lang="en-US" dirty="0" smtClean="0"/>
              <a:t> </a:t>
            </a:r>
            <a:endParaRPr lang="sr-Latn-RS" dirty="0" smtClean="0"/>
          </a:p>
          <a:p>
            <a:r>
              <a:rPr lang="en-US" dirty="0" err="1" smtClean="0"/>
              <a:t>otpornošću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stres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frustracije</a:t>
            </a:r>
            <a:endParaRPr lang="sr-Latn-RS" dirty="0" smtClean="0"/>
          </a:p>
          <a:p>
            <a:r>
              <a:rPr lang="en-US" dirty="0" err="1" smtClean="0"/>
              <a:t>nivoom</a:t>
            </a:r>
            <a:r>
              <a:rPr lang="en-US" dirty="0" smtClean="0"/>
              <a:t> </a:t>
            </a:r>
            <a:r>
              <a:rPr lang="en-US" dirty="0" err="1" smtClean="0"/>
              <a:t>socijalne</a:t>
            </a:r>
            <a:r>
              <a:rPr lang="en-US" dirty="0" smtClean="0"/>
              <a:t> </a:t>
            </a:r>
            <a:r>
              <a:rPr lang="en-US" dirty="0" err="1" smtClean="0"/>
              <a:t>kompetencije</a:t>
            </a:r>
            <a:r>
              <a:rPr lang="en-US" dirty="0" smtClean="0"/>
              <a:t>, </a:t>
            </a:r>
            <a:endParaRPr lang="sr-Latn-RS" dirty="0" smtClean="0"/>
          </a:p>
          <a:p>
            <a:r>
              <a:rPr lang="sr-Latn-RS" dirty="0" smtClean="0"/>
              <a:t>u</a:t>
            </a:r>
            <a:r>
              <a:rPr lang="en-US" dirty="0" err="1" smtClean="0"/>
              <a:t>poteb</a:t>
            </a:r>
            <a:r>
              <a:rPr lang="sr-Latn-RS" dirty="0" smtClean="0"/>
              <a:t>om</a:t>
            </a:r>
            <a:r>
              <a:rPr lang="en-US" dirty="0" smtClean="0"/>
              <a:t> </a:t>
            </a:r>
            <a:r>
              <a:rPr lang="en-US" dirty="0" err="1" smtClean="0"/>
              <a:t>cigareta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psihoaktivnih</a:t>
            </a:r>
            <a:r>
              <a:rPr lang="en-US" dirty="0" smtClean="0"/>
              <a:t> </a:t>
            </a:r>
            <a:r>
              <a:rPr lang="en-US" dirty="0" err="1" smtClean="0"/>
              <a:t>supstanci</a:t>
            </a:r>
            <a:r>
              <a:rPr lang="sr-Latn-RS" dirty="0" smtClean="0"/>
              <a:t>,</a:t>
            </a:r>
            <a:endParaRPr lang="en-US" dirty="0" smtClean="0"/>
          </a:p>
          <a:p>
            <a:r>
              <a:rPr lang="en-US" dirty="0" err="1" smtClean="0"/>
              <a:t>veština</a:t>
            </a:r>
            <a:r>
              <a:rPr lang="sr-Latn-RS" dirty="0" smtClean="0"/>
              <a:t>ma</a:t>
            </a:r>
            <a:r>
              <a:rPr lang="en-US" dirty="0" smtClean="0"/>
              <a:t> </a:t>
            </a:r>
            <a:r>
              <a:rPr lang="en-US" dirty="0" err="1" smtClean="0"/>
              <a:t>usmeravanja</a:t>
            </a:r>
            <a:r>
              <a:rPr lang="en-US" dirty="0" smtClean="0"/>
              <a:t> </a:t>
            </a:r>
            <a:r>
              <a:rPr lang="en-US" dirty="0" err="1" smtClean="0"/>
              <a:t>pažnje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zadatak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endParaRPr lang="sr-Latn-RS" dirty="0" smtClean="0"/>
          </a:p>
          <a:p>
            <a:r>
              <a:rPr lang="sr-Latn-RS" dirty="0" smtClean="0"/>
              <a:t>sposobnošću </a:t>
            </a:r>
            <a:r>
              <a:rPr lang="en-US" dirty="0" err="1" smtClean="0"/>
              <a:t>planiranja</a:t>
            </a:r>
            <a:r>
              <a:rPr lang="sr-Latn-RS" dirty="0" smtClean="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Učinak na zadacima odlaganja zadovoljstva povezan je sa: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/>
          <a:lstStyle/>
          <a:p>
            <a:r>
              <a:rPr lang="en-US" dirty="0" err="1" smtClean="0"/>
              <a:t>lični</a:t>
            </a:r>
            <a:r>
              <a:rPr lang="sr-Latn-RS" dirty="0" smtClean="0"/>
              <a:t>m</a:t>
            </a:r>
            <a:r>
              <a:rPr lang="en-US" dirty="0" smtClean="0"/>
              <a:t> </a:t>
            </a:r>
            <a:r>
              <a:rPr lang="en-US" dirty="0" err="1" smtClean="0"/>
              <a:t>uverenj</a:t>
            </a:r>
            <a:r>
              <a:rPr lang="sr-Latn-RS" dirty="0" smtClean="0"/>
              <a:t>ima</a:t>
            </a:r>
            <a:r>
              <a:rPr lang="en-US" dirty="0" smtClean="0"/>
              <a:t>,  </a:t>
            </a:r>
            <a:endParaRPr lang="sr-Latn-RS" dirty="0" smtClean="0"/>
          </a:p>
          <a:p>
            <a:r>
              <a:rPr lang="en-US" dirty="0" err="1" smtClean="0"/>
              <a:t>sistem</a:t>
            </a:r>
            <a:r>
              <a:rPr lang="sr-Latn-RS" dirty="0" smtClean="0"/>
              <a:t>om</a:t>
            </a:r>
            <a:r>
              <a:rPr lang="en-US" dirty="0" smtClean="0"/>
              <a:t> </a:t>
            </a:r>
            <a:r>
              <a:rPr lang="en-US" dirty="0" err="1" smtClean="0"/>
              <a:t>vrednosti</a:t>
            </a:r>
            <a:r>
              <a:rPr lang="en-US" dirty="0" smtClean="0"/>
              <a:t> </a:t>
            </a:r>
            <a:r>
              <a:rPr lang="sr-Latn-RS" dirty="0" smtClean="0"/>
              <a:t>i </a:t>
            </a:r>
            <a:r>
              <a:rPr lang="en-US" dirty="0" err="1" smtClean="0"/>
              <a:t>vrednovanj</a:t>
            </a:r>
            <a:r>
              <a:rPr lang="sr-Latn-RS" dirty="0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određenih</a:t>
            </a:r>
            <a:r>
              <a:rPr lang="en-US" dirty="0" smtClean="0"/>
              <a:t> </a:t>
            </a:r>
            <a:r>
              <a:rPr lang="en-US" dirty="0" err="1" smtClean="0"/>
              <a:t>ciljeva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endParaRPr lang="sr-Latn-RS" dirty="0" smtClean="0"/>
          </a:p>
          <a:p>
            <a:r>
              <a:rPr lang="en-US" dirty="0" err="1" smtClean="0"/>
              <a:t>nivo</a:t>
            </a:r>
            <a:r>
              <a:rPr lang="sr-Latn-RS" dirty="0" smtClean="0"/>
              <a:t>om</a:t>
            </a:r>
            <a:r>
              <a:rPr lang="en-US" dirty="0" smtClean="0"/>
              <a:t> </a:t>
            </a:r>
            <a:r>
              <a:rPr lang="en-US" dirty="0" err="1" smtClean="0"/>
              <a:t>intrinzičke</a:t>
            </a:r>
            <a:r>
              <a:rPr lang="en-US" dirty="0" smtClean="0"/>
              <a:t> </a:t>
            </a:r>
            <a:r>
              <a:rPr lang="en-US" dirty="0" err="1" smtClean="0"/>
              <a:t>motivacije</a:t>
            </a:r>
            <a:r>
              <a:rPr lang="sr-Latn-RS" dirty="0" smtClean="0"/>
              <a:t>.</a:t>
            </a:r>
          </a:p>
          <a:p>
            <a:pPr>
              <a:buNone/>
            </a:pPr>
            <a:endParaRPr lang="sr-Latn-RS" dirty="0" smtClean="0"/>
          </a:p>
          <a:p>
            <a:pPr algn="just"/>
            <a:r>
              <a:rPr lang="sr-Latn-RS" dirty="0" smtClean="0"/>
              <a:t>Na kognitivnom i emocionalnom nivou se povezuje aktuelno ulaganje napora sa budućim pozitivnim ishodima odnosno ostvarivanjem željenih rezultata. Za ovaj proces značajna je vizuelizacija cilja.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Strategije samoregulacije i zadaci odlaganja zadovoljstva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pPr algn="just"/>
            <a:r>
              <a:rPr lang="sr-Latn-RS" dirty="0" smtClean="0"/>
              <a:t>Strategije samoregulacije kojima se ostvaruju ciljevi poput </a:t>
            </a:r>
          </a:p>
          <a:p>
            <a:pPr algn="just">
              <a:buNone/>
            </a:pPr>
            <a:r>
              <a:rPr lang="en-US" dirty="0" err="1" smtClean="0"/>
              <a:t>štednj</a:t>
            </a:r>
            <a:r>
              <a:rPr lang="sr-Latn-RS" dirty="0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, </a:t>
            </a:r>
            <a:r>
              <a:rPr lang="en-US" dirty="0" err="1" smtClean="0"/>
              <a:t>pridržavanja</a:t>
            </a:r>
            <a:r>
              <a:rPr lang="en-US" dirty="0" smtClean="0"/>
              <a:t> </a:t>
            </a:r>
            <a:r>
              <a:rPr lang="en-US" dirty="0" err="1" smtClean="0"/>
              <a:t>dijetetskog</a:t>
            </a:r>
            <a:r>
              <a:rPr lang="en-US" dirty="0" smtClean="0"/>
              <a:t> </a:t>
            </a:r>
            <a:r>
              <a:rPr lang="en-US" dirty="0" err="1" smtClean="0"/>
              <a:t>režima</a:t>
            </a:r>
            <a:r>
              <a:rPr lang="en-US" dirty="0" smtClean="0"/>
              <a:t> </a:t>
            </a:r>
            <a:r>
              <a:rPr lang="en-US" dirty="0" err="1" smtClean="0"/>
              <a:t>ishrane</a:t>
            </a:r>
            <a:r>
              <a:rPr lang="en-US" dirty="0" smtClean="0"/>
              <a:t>, </a:t>
            </a:r>
            <a:r>
              <a:rPr lang="en-US" dirty="0" err="1" smtClean="0"/>
              <a:t>čekanja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endParaRPr lang="sr-Latn-RS" dirty="0" smtClean="0"/>
          </a:p>
          <a:p>
            <a:pPr algn="just">
              <a:buNone/>
            </a:pPr>
            <a:r>
              <a:rPr lang="en-US" dirty="0" smtClean="0"/>
              <a:t>red </a:t>
            </a:r>
            <a:r>
              <a:rPr lang="en-US" dirty="0" err="1" smtClean="0"/>
              <a:t>i</a:t>
            </a:r>
            <a:r>
              <a:rPr lang="en-US" dirty="0" smtClean="0"/>
              <a:t> sl.,</a:t>
            </a:r>
            <a:r>
              <a:rPr lang="sr-Latn-RS" dirty="0" smtClean="0"/>
              <a:t> razlikuju se od strategija kojima se </a:t>
            </a:r>
            <a:r>
              <a:rPr lang="en-US" dirty="0" err="1" smtClean="0"/>
              <a:t>aktivno</a:t>
            </a:r>
            <a:r>
              <a:rPr lang="en-US" dirty="0" smtClean="0"/>
              <a:t> </a:t>
            </a:r>
            <a:r>
              <a:rPr lang="en-US" dirty="0" err="1" smtClean="0"/>
              <a:t>učestvuje</a:t>
            </a:r>
            <a:r>
              <a:rPr lang="en-US" dirty="0" smtClean="0"/>
              <a:t> u</a:t>
            </a:r>
            <a:endParaRPr lang="sr-Latn-RS" dirty="0" smtClean="0"/>
          </a:p>
          <a:p>
            <a:pPr algn="just">
              <a:buNone/>
            </a:pPr>
            <a:r>
              <a:rPr lang="en-US" dirty="0" err="1" smtClean="0"/>
              <a:t>realizaciji</a:t>
            </a:r>
            <a:r>
              <a:rPr lang="en-US" dirty="0" smtClean="0"/>
              <a:t> </a:t>
            </a:r>
            <a:r>
              <a:rPr lang="en-US" dirty="0" err="1" smtClean="0"/>
              <a:t>ciljeva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: </a:t>
            </a:r>
            <a:r>
              <a:rPr lang="en-US" dirty="0" err="1" smtClean="0"/>
              <a:t>redovno</a:t>
            </a:r>
            <a:r>
              <a:rPr lang="en-US" dirty="0" smtClean="0"/>
              <a:t> </a:t>
            </a:r>
            <a:r>
              <a:rPr lang="en-US" dirty="0" err="1" smtClean="0"/>
              <a:t>učestovovanje</a:t>
            </a:r>
            <a:r>
              <a:rPr lang="en-US" dirty="0" smtClean="0"/>
              <a:t> u </a:t>
            </a:r>
            <a:r>
              <a:rPr lang="en-US" dirty="0" err="1" smtClean="0"/>
              <a:t>sportskim</a:t>
            </a:r>
            <a:endParaRPr lang="sr-Latn-RS" dirty="0" smtClean="0"/>
          </a:p>
          <a:p>
            <a:pPr algn="just">
              <a:buNone/>
            </a:pPr>
            <a:r>
              <a:rPr lang="en-US" dirty="0" err="1" smtClean="0"/>
              <a:t>aktivnostima</a:t>
            </a:r>
            <a:r>
              <a:rPr lang="en-US" dirty="0" smtClean="0"/>
              <a:t>, </a:t>
            </a:r>
            <a:r>
              <a:rPr lang="en-US" dirty="0" err="1" smtClean="0"/>
              <a:t>izrada</a:t>
            </a:r>
            <a:r>
              <a:rPr lang="en-US" dirty="0" smtClean="0"/>
              <a:t> </a:t>
            </a:r>
            <a:r>
              <a:rPr lang="en-US" dirty="0" err="1" smtClean="0"/>
              <a:t>domaćih</a:t>
            </a:r>
            <a:r>
              <a:rPr lang="en-US" dirty="0" smtClean="0"/>
              <a:t> </a:t>
            </a:r>
            <a:r>
              <a:rPr lang="en-US" dirty="0" err="1" smtClean="0"/>
              <a:t>zadataka</a:t>
            </a:r>
            <a:r>
              <a:rPr lang="en-US" dirty="0" smtClean="0"/>
              <a:t>, </a:t>
            </a:r>
            <a:r>
              <a:rPr lang="en-US" dirty="0" err="1" smtClean="0"/>
              <a:t>održavanje</a:t>
            </a:r>
            <a:r>
              <a:rPr lang="en-US" dirty="0" smtClean="0"/>
              <a:t> </a:t>
            </a:r>
            <a:r>
              <a:rPr lang="en-US" dirty="0" err="1" smtClean="0"/>
              <a:t>higijene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sl..</a:t>
            </a:r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r>
              <a:rPr lang="sr-Latn-RS" dirty="0" smtClean="0"/>
              <a:t> 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M04033917[[fn=Berlin]]_novariants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M04033917[[fn=Berlin]]_novariants" id="{309C13C0-3BE0-4E8F-8916-1D5516B3B5DD}" vid="{18E1BE87-7240-45DF-8788-3CAEB7F17AB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TM00001032</Template>
  <TotalTime>2405</TotalTime>
  <Words>2083</Words>
  <Application>Microsoft Office PowerPoint</Application>
  <PresentationFormat>Custom</PresentationFormat>
  <Paragraphs>175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TM04033917[[fn=Berlin]]_novariants</vt:lpstr>
      <vt:lpstr>Metodski pristupi u razvoju samoregulacije  kod osoba sa intelektualnom ometenošću</vt:lpstr>
      <vt:lpstr>Zadaci odlaganja zadovoljstva </vt:lpstr>
      <vt:lpstr>Zadaci odlaganja zadovoljstva</vt:lpstr>
      <vt:lpstr>Zadatak odlaganja zadovoljstva sadrži dva segmenta:</vt:lpstr>
      <vt:lpstr>Zadaci odlaganja zadovoljstva</vt:lpstr>
      <vt:lpstr>Zadaci odlaganja zadovoljstva</vt:lpstr>
      <vt:lpstr>Učinak na zadacima odlaganja zadovoljstva povezan je sa:</vt:lpstr>
      <vt:lpstr>Učinak na zadacima odlaganja zadovoljstva povezan je sa:</vt:lpstr>
      <vt:lpstr>Strategije samoregulacije i zadaci odlaganja zadovoljstva</vt:lpstr>
      <vt:lpstr>Strategije samoregulacije i zadaci odlaganja zadovoljstva</vt:lpstr>
      <vt:lpstr>Zadaci odlaganja zadovoljstva (bez nagrade)</vt:lpstr>
      <vt:lpstr>Zadaci ponavljanja – dosadni zadaci kao zadaci za procenu kapaciteta samoregulacije</vt:lpstr>
      <vt:lpstr>Zadaci ponavljanja – dosadni zadaci kao zadaci za procenu kapaciteta samoregulacije</vt:lpstr>
      <vt:lpstr>Zadatak odlaganja zadovoljstva Posperemanje igračaka</vt:lpstr>
      <vt:lpstr>Zadatak odlaganja zadovoljstva Užina</vt:lpstr>
      <vt:lpstr>Boduje se ponašanje ispitanika za vreme čekanja: </vt:lpstr>
      <vt:lpstr>Zadaci odlaganja zadovoljstva za adolescente i odrasle osobe</vt:lpstr>
      <vt:lpstr>Strategije odlaganja zadovoljstva</vt:lpstr>
      <vt:lpstr>Strategije odlaganja zadovoljstva</vt:lpstr>
      <vt:lpstr>Strategije odlaganja zadovoljstva</vt:lpstr>
      <vt:lpstr>Strategije odlaganja zadovoljstva</vt:lpstr>
      <vt:lpstr>Uticaj roditelja na kapacitete odlaganja zadovoljstva deteta</vt:lpstr>
      <vt:lpstr>Uticaj roditelja na kapacitete odlaganja zadovoljstva deteta</vt:lpstr>
      <vt:lpstr>Uticaj roditelja na kapacitete odlaganja zadovoljstva deteta</vt:lpstr>
      <vt:lpstr>Uticaj roditelja na kapacitete odlaganja zadovoljstva deteta</vt:lpstr>
      <vt:lpstr>Odlaganje zadovoljstva kod osoba sa IO</vt:lpstr>
      <vt:lpstr>Odlaganje zadovoljstva kod osoba sa IO</vt:lpstr>
      <vt:lpstr>Odlaganje zadovoljstva kod osoba sa IO</vt:lpstr>
      <vt:lpstr>Odlaganje zadovoljstva kod osoba sa IO</vt:lpstr>
      <vt:lpstr>Odlaganje zadovoljstva kod osoba sa IO</vt:lpstr>
      <vt:lpstr>Intervencija</vt:lpstr>
      <vt:lpstr>Primena odlaganja zadovoljstva u modifikovanju ponašanja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unknown</dc:creator>
  <cp:lastModifiedBy>unknown</cp:lastModifiedBy>
  <cp:revision>222</cp:revision>
  <dcterms:created xsi:type="dcterms:W3CDTF">2015-09-21T23:12:49Z</dcterms:created>
  <dcterms:modified xsi:type="dcterms:W3CDTF">2018-04-26T11:46:46Z</dcterms:modified>
</cp:coreProperties>
</file>